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32" r:id="rId6"/>
  </p:sldMasterIdLst>
  <p:notesMasterIdLst>
    <p:notesMasterId r:id="rId28"/>
  </p:notesMasterIdLst>
  <p:sldIdLst>
    <p:sldId id="417" r:id="rId7"/>
    <p:sldId id="434" r:id="rId8"/>
    <p:sldId id="435" r:id="rId9"/>
    <p:sldId id="392" r:id="rId10"/>
    <p:sldId id="393" r:id="rId11"/>
    <p:sldId id="394" r:id="rId12"/>
    <p:sldId id="395" r:id="rId13"/>
    <p:sldId id="412" r:id="rId14"/>
    <p:sldId id="413" r:id="rId15"/>
    <p:sldId id="414" r:id="rId16"/>
    <p:sldId id="415" r:id="rId17"/>
    <p:sldId id="400" r:id="rId18"/>
    <p:sldId id="401" r:id="rId19"/>
    <p:sldId id="402" r:id="rId20"/>
    <p:sldId id="403" r:id="rId21"/>
    <p:sldId id="404" r:id="rId22"/>
    <p:sldId id="405" r:id="rId23"/>
    <p:sldId id="407" r:id="rId24"/>
    <p:sldId id="408" r:id="rId25"/>
    <p:sldId id="410" r:id="rId26"/>
    <p:sldId id="3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80F"/>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8579" autoAdjust="0"/>
  </p:normalViewPr>
  <p:slideViewPr>
    <p:cSldViewPr>
      <p:cViewPr>
        <p:scale>
          <a:sx n="80" d="100"/>
          <a:sy n="80" d="100"/>
        </p:scale>
        <p:origin x="-1398" y="-2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koreen\Desktop\2012%20-%20Trends%202012%20presentation\Notes\Trends%202012%20-%20charts%20and%20graphs%20-%20MASTER%20old%20corp%20number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kci-vfile\toronto\OFFICE\RESEARCH\CORP\Philanthropic%20Trends\Trends%202014\Trends%20Presentation\Trends%202014%20-%20charts%20and%20graphs%20-%20MASTER.old%20corp%20number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7173909891098"/>
          <c:y val="7.0175638979232277E-2"/>
          <c:w val="0.74892707472339437"/>
          <c:h val="0.78362796860142714"/>
        </c:manualLayout>
      </c:layout>
      <c:barChart>
        <c:barDir val="bar"/>
        <c:grouping val="clustered"/>
        <c:varyColors val="0"/>
        <c:ser>
          <c:idx val="0"/>
          <c:order val="0"/>
          <c:tx>
            <c:strRef>
              <c:f>Diversity!$B$2</c:f>
              <c:strCache>
                <c:ptCount val="1"/>
                <c:pt idx="0">
                  <c:v>2031 (Projected)</c:v>
                </c:pt>
              </c:strCache>
            </c:strRef>
          </c:tx>
          <c:spPr>
            <a:solidFill>
              <a:srgbClr val="FF0000"/>
            </a:solidFill>
            <a:ln w="12700">
              <a:noFill/>
              <a:prstDash val="solid"/>
            </a:ln>
          </c:spPr>
          <c:invertIfNegative val="0"/>
          <c:cat>
            <c:strRef>
              <c:f>Diversity!$A$3:$A$11</c:f>
              <c:strCache>
                <c:ptCount val="9"/>
                <c:pt idx="0">
                  <c:v>Halifax</c:v>
                </c:pt>
                <c:pt idx="1">
                  <c:v>Saskatoon</c:v>
                </c:pt>
                <c:pt idx="2">
                  <c:v>Winnipeg</c:v>
                </c:pt>
                <c:pt idx="3">
                  <c:v>Montreal</c:v>
                </c:pt>
                <c:pt idx="4">
                  <c:v>Ottawa</c:v>
                </c:pt>
                <c:pt idx="5">
                  <c:v>Calgary</c:v>
                </c:pt>
                <c:pt idx="6">
                  <c:v>Vancouver</c:v>
                </c:pt>
                <c:pt idx="7">
                  <c:v>Toronto</c:v>
                </c:pt>
                <c:pt idx="8">
                  <c:v>Canada</c:v>
                </c:pt>
              </c:strCache>
            </c:strRef>
          </c:cat>
          <c:val>
            <c:numRef>
              <c:f>Diversity!$B$3:$B$11</c:f>
              <c:numCache>
                <c:formatCode>0%</c:formatCode>
                <c:ptCount val="9"/>
                <c:pt idx="0">
                  <c:v>0.12</c:v>
                </c:pt>
                <c:pt idx="1">
                  <c:v>0.13</c:v>
                </c:pt>
                <c:pt idx="2">
                  <c:v>0.27</c:v>
                </c:pt>
                <c:pt idx="3">
                  <c:v>0.31</c:v>
                </c:pt>
                <c:pt idx="4">
                  <c:v>0.36</c:v>
                </c:pt>
                <c:pt idx="5">
                  <c:v>0.38</c:v>
                </c:pt>
                <c:pt idx="6">
                  <c:v>0.59</c:v>
                </c:pt>
                <c:pt idx="7">
                  <c:v>0.63</c:v>
                </c:pt>
                <c:pt idx="8">
                  <c:v>0.31</c:v>
                </c:pt>
              </c:numCache>
            </c:numRef>
          </c:val>
        </c:ser>
        <c:dLbls>
          <c:showLegendKey val="0"/>
          <c:showVal val="0"/>
          <c:showCatName val="0"/>
          <c:showSerName val="0"/>
          <c:showPercent val="0"/>
          <c:showBubbleSize val="0"/>
        </c:dLbls>
        <c:gapWidth val="61"/>
        <c:axId val="90736128"/>
        <c:axId val="90737664"/>
      </c:barChart>
      <c:catAx>
        <c:axId val="90736128"/>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400"/>
            </a:pPr>
            <a:endParaRPr lang="en-US"/>
          </a:p>
        </c:txPr>
        <c:crossAx val="90737664"/>
        <c:crosses val="autoZero"/>
        <c:auto val="1"/>
        <c:lblAlgn val="ctr"/>
        <c:lblOffset val="100"/>
        <c:tickLblSkip val="1"/>
        <c:tickMarkSkip val="1"/>
        <c:noMultiLvlLbl val="0"/>
      </c:catAx>
      <c:valAx>
        <c:axId val="90737664"/>
        <c:scaling>
          <c:orientation val="minMax"/>
        </c:scaling>
        <c:delete val="0"/>
        <c:axPos val="b"/>
        <c:majorGridlines>
          <c:spPr>
            <a:ln w="3175">
              <a:no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400"/>
            </a:pPr>
            <a:endParaRPr lang="en-US"/>
          </a:p>
        </c:txPr>
        <c:crossAx val="90736128"/>
        <c:crosses val="autoZero"/>
        <c:crossBetween val="between"/>
      </c:valAx>
      <c:spPr>
        <a:solidFill>
          <a:srgbClr val="FFFFFF"/>
        </a:solidFill>
        <a:ln w="12700">
          <a:noFill/>
          <a:prstDash val="solid"/>
        </a:ln>
      </c:spPr>
    </c:plotArea>
    <c:legend>
      <c:legendPos val="r"/>
      <c:layout>
        <c:manualLayout>
          <c:xMode val="edge"/>
          <c:yMode val="edge"/>
          <c:x val="0.63229090838783264"/>
          <c:y val="0.70078126199137392"/>
          <c:w val="0.30939265188536513"/>
          <c:h val="0.10818744148209544"/>
        </c:manualLayout>
      </c:layout>
      <c:overlay val="0"/>
      <c:spPr>
        <a:solidFill>
          <a:srgbClr val="FFFFFF"/>
        </a:solidFill>
        <a:ln w="3175">
          <a:noFill/>
          <a:prstDash val="solid"/>
        </a:ln>
      </c:spPr>
      <c:txPr>
        <a:bodyPr/>
        <a:lstStyle/>
        <a:p>
          <a:pPr>
            <a:defRPr sz="1400"/>
          </a:pPr>
          <a:endParaRPr lang="en-US"/>
        </a:p>
      </c:txPr>
    </c:legend>
    <c:plotVisOnly val="1"/>
    <c:dispBlanksAs val="gap"/>
    <c:showDLblsOverMax val="0"/>
  </c:chart>
  <c:spPr>
    <a:solidFill>
      <a:srgbClr val="FFFFFF"/>
    </a:solidFill>
    <a:ln w="9525">
      <a:noFill/>
    </a:ln>
  </c:spPr>
  <c:txPr>
    <a:bodyPr/>
    <a:lstStyle/>
    <a:p>
      <a:pPr>
        <a:defRPr sz="1050" b="0" i="0" u="none" strike="noStrike" baseline="0">
          <a:solidFill>
            <a:srgbClr val="000000"/>
          </a:solidFill>
          <a:latin typeface="Times New Roman" pitchFamily="18" charset="0"/>
          <a:ea typeface="Arial"/>
          <a:cs typeface="Times New Roman"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91189427312769E-2"/>
          <c:y val="9.9159663865546213E-2"/>
          <c:w val="0.92400881057268724"/>
          <c:h val="0.83193277310924374"/>
        </c:manualLayout>
      </c:layout>
      <c:barChart>
        <c:barDir val="col"/>
        <c:grouping val="clustered"/>
        <c:varyColors val="0"/>
        <c:ser>
          <c:idx val="0"/>
          <c:order val="0"/>
          <c:tx>
            <c:strRef>
              <c:f>'Individual giving'!$A$2</c:f>
              <c:strCache>
                <c:ptCount val="1"/>
                <c:pt idx="0">
                  <c:v>Charitable donations by Canadians ($ billions) </c:v>
                </c:pt>
              </c:strCache>
            </c:strRef>
          </c:tx>
          <c:spPr>
            <a:solidFill>
              <a:srgbClr val="99CC00"/>
            </a:solidFill>
            <a:ln w="12700">
              <a:solidFill>
                <a:srgbClr val="000000"/>
              </a:solidFill>
              <a:prstDash val="solid"/>
            </a:ln>
          </c:spPr>
          <c:invertIfNegative val="0"/>
          <c:dPt>
            <c:idx val="21"/>
            <c:invertIfNegative val="0"/>
            <c:bubble3D val="0"/>
            <c:spPr>
              <a:solidFill>
                <a:srgbClr val="FF0000"/>
              </a:solidFill>
              <a:ln w="12700">
                <a:solidFill>
                  <a:srgbClr val="000000"/>
                </a:solidFill>
                <a:prstDash val="solid"/>
              </a:ln>
            </c:spPr>
          </c:dPt>
          <c:cat>
            <c:numRef>
              <c:f>'Individual giving'!$B$1:$W$1</c:f>
              <c:numCache>
                <c:formatCode>General</c:formatCod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numCache>
            </c:numRef>
          </c:cat>
          <c:val>
            <c:numRef>
              <c:f>'Individual giving'!$B$2:$W$2</c:f>
              <c:numCache>
                <c:formatCode>_("$"* #,##0.00_);_("$"* \(#,##0.00\);_("$"* "-"??_);_(@_)</c:formatCode>
                <c:ptCount val="22"/>
                <c:pt idx="0">
                  <c:v>3.1</c:v>
                </c:pt>
                <c:pt idx="1">
                  <c:v>3.2839999999999998</c:v>
                </c:pt>
                <c:pt idx="2">
                  <c:v>3.3679999999999999</c:v>
                </c:pt>
                <c:pt idx="3">
                  <c:v>3.379</c:v>
                </c:pt>
                <c:pt idx="4">
                  <c:v>3.5150000000000001</c:v>
                </c:pt>
                <c:pt idx="5">
                  <c:v>3.9689999999999999</c:v>
                </c:pt>
                <c:pt idx="6">
                  <c:v>4.3</c:v>
                </c:pt>
                <c:pt idx="7">
                  <c:v>4.5999999999999996</c:v>
                </c:pt>
                <c:pt idx="8">
                  <c:v>4.8</c:v>
                </c:pt>
                <c:pt idx="9">
                  <c:v>5.4</c:v>
                </c:pt>
                <c:pt idx="10">
                  <c:v>5.5</c:v>
                </c:pt>
                <c:pt idx="11">
                  <c:v>5.8</c:v>
                </c:pt>
                <c:pt idx="12">
                  <c:v>6.5</c:v>
                </c:pt>
                <c:pt idx="13">
                  <c:v>6.9219999999999997</c:v>
                </c:pt>
                <c:pt idx="14">
                  <c:v>7.9</c:v>
                </c:pt>
                <c:pt idx="15">
                  <c:v>8.5</c:v>
                </c:pt>
                <c:pt idx="16">
                  <c:v>8.65</c:v>
                </c:pt>
                <c:pt idx="17">
                  <c:v>8.19</c:v>
                </c:pt>
                <c:pt idx="18">
                  <c:v>7.75</c:v>
                </c:pt>
                <c:pt idx="19">
                  <c:v>8.25</c:v>
                </c:pt>
                <c:pt idx="20">
                  <c:v>8.5</c:v>
                </c:pt>
                <c:pt idx="21">
                  <c:v>8.3000000000000007</c:v>
                </c:pt>
              </c:numCache>
            </c:numRef>
          </c:val>
        </c:ser>
        <c:dLbls>
          <c:showLegendKey val="0"/>
          <c:showVal val="0"/>
          <c:showCatName val="0"/>
          <c:showSerName val="0"/>
          <c:showPercent val="0"/>
          <c:showBubbleSize val="0"/>
        </c:dLbls>
        <c:gapWidth val="150"/>
        <c:axId val="100634624"/>
        <c:axId val="100636160"/>
      </c:barChart>
      <c:catAx>
        <c:axId val="1006346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0636160"/>
        <c:crosses val="autoZero"/>
        <c:auto val="1"/>
        <c:lblAlgn val="ctr"/>
        <c:lblOffset val="100"/>
        <c:tickLblSkip val="1"/>
        <c:tickMarkSkip val="1"/>
        <c:noMultiLvlLbl val="0"/>
      </c:catAx>
      <c:valAx>
        <c:axId val="100636160"/>
        <c:scaling>
          <c:orientation val="minMax"/>
          <c:max val="10"/>
        </c:scaling>
        <c:delete val="0"/>
        <c:axPos val="l"/>
        <c:majorGridlines>
          <c:spPr>
            <a:ln w="3175">
              <a:solidFill>
                <a:srgbClr val="000000"/>
              </a:solidFill>
              <a:prstDash val="solid"/>
            </a:ln>
          </c:spPr>
        </c:majorGridlines>
        <c:numFmt formatCode="_(&quot;$&quot;* #,##0.00_);_(&quot;$&quot;* \(#,##0.00\);_(&quot;$&quot;* &quot;-&quot;??_);_(@_)"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0634624"/>
        <c:crosses val="autoZero"/>
        <c:crossBetween val="between"/>
      </c:valAx>
      <c:spPr>
        <a:solidFill>
          <a:srgbClr val="FFFFFF"/>
        </a:solidFill>
        <a:ln w="25400">
          <a:noFill/>
        </a:ln>
      </c:spPr>
    </c:plotArea>
    <c:plotVisOnly val="1"/>
    <c:dispBlanksAs val="gap"/>
    <c:showDLblsOverMax val="0"/>
  </c:chart>
  <c:spPr>
    <a:noFill/>
    <a:ln w="9525">
      <a:noFill/>
    </a:ln>
  </c:spPr>
  <c:txPr>
    <a:bodyPr/>
    <a:lstStyle/>
    <a:p>
      <a:pPr>
        <a:defRPr sz="975"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13598673300166"/>
          <c:y val="4.7281323877068557E-2"/>
          <c:w val="0.81757877280265345"/>
          <c:h val="0.84397163120567376"/>
        </c:manualLayout>
      </c:layout>
      <c:lineChart>
        <c:grouping val="standard"/>
        <c:varyColors val="0"/>
        <c:ser>
          <c:idx val="1"/>
          <c:order val="0"/>
          <c:tx>
            <c:strRef>
              <c:f>Sheet1!$A$3</c:f>
              <c:strCache>
                <c:ptCount val="1"/>
                <c:pt idx="0">
                  <c:v>Average Donation</c:v>
                </c:pt>
              </c:strCache>
            </c:strRef>
          </c:tx>
          <c:spPr>
            <a:ln w="47236">
              <a:solidFill>
                <a:schemeClr val="folHlink"/>
              </a:solidFill>
              <a:prstDash val="solid"/>
            </a:ln>
          </c:spPr>
          <c:marker>
            <c:symbol val="square"/>
            <c:size val="8"/>
            <c:spPr>
              <a:solidFill>
                <a:schemeClr val="folHlink"/>
              </a:solidFill>
              <a:ln>
                <a:solidFill>
                  <a:schemeClr val="folHlink"/>
                </a:solidFill>
              </a:ln>
            </c:spPr>
          </c:marker>
          <c:cat>
            <c:numRef>
              <c:f>Sheet1!$B$1:$AD$1</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Sheet1!$B$3:$AD$3</c:f>
              <c:numCache>
                <c:formatCode>General</c:formatCode>
                <c:ptCount val="29"/>
                <c:pt idx="0" formatCode="&quot;$&quot;#,##0_);[Red]\(&quot;$&quot;#,##0\)">
                  <c:v>458</c:v>
                </c:pt>
                <c:pt idx="1">
                  <c:v>458</c:v>
                </c:pt>
                <c:pt idx="2">
                  <c:v>465</c:v>
                </c:pt>
                <c:pt idx="3">
                  <c:v>491</c:v>
                </c:pt>
                <c:pt idx="4">
                  <c:v>529</c:v>
                </c:pt>
                <c:pt idx="5">
                  <c:v>549</c:v>
                </c:pt>
                <c:pt idx="6">
                  <c:v>555</c:v>
                </c:pt>
                <c:pt idx="7">
                  <c:v>570</c:v>
                </c:pt>
                <c:pt idx="8">
                  <c:v>587</c:v>
                </c:pt>
                <c:pt idx="9">
                  <c:v>611</c:v>
                </c:pt>
                <c:pt idx="10">
                  <c:v>626</c:v>
                </c:pt>
                <c:pt idx="11">
                  <c:v>652</c:v>
                </c:pt>
                <c:pt idx="12">
                  <c:v>745</c:v>
                </c:pt>
                <c:pt idx="13">
                  <c:v>846</c:v>
                </c:pt>
                <c:pt idx="14">
                  <c:v>894</c:v>
                </c:pt>
                <c:pt idx="15">
                  <c:v>936</c:v>
                </c:pt>
                <c:pt idx="16">
                  <c:v>1014</c:v>
                </c:pt>
                <c:pt idx="17">
                  <c:v>982</c:v>
                </c:pt>
                <c:pt idx="18">
                  <c:v>1059</c:v>
                </c:pt>
                <c:pt idx="19">
                  <c:v>1167</c:v>
                </c:pt>
                <c:pt idx="20">
                  <c:v>1197</c:v>
                </c:pt>
                <c:pt idx="21">
                  <c:v>1350</c:v>
                </c:pt>
                <c:pt idx="22">
                  <c:v>1482</c:v>
                </c:pt>
                <c:pt idx="23">
                  <c:v>1517</c:v>
                </c:pt>
                <c:pt idx="24">
                  <c:v>1413</c:v>
                </c:pt>
                <c:pt idx="25">
                  <c:v>1393</c:v>
                </c:pt>
                <c:pt idx="26">
                  <c:v>1437</c:v>
                </c:pt>
                <c:pt idx="27">
                  <c:v>1491</c:v>
                </c:pt>
                <c:pt idx="28">
                  <c:v>1482</c:v>
                </c:pt>
              </c:numCache>
            </c:numRef>
          </c:val>
          <c:smooth val="0"/>
        </c:ser>
        <c:dLbls>
          <c:showLegendKey val="0"/>
          <c:showVal val="0"/>
          <c:showCatName val="0"/>
          <c:showSerName val="0"/>
          <c:showPercent val="0"/>
          <c:showBubbleSize val="0"/>
        </c:dLbls>
        <c:marker val="1"/>
        <c:smooth val="0"/>
        <c:axId val="100683136"/>
        <c:axId val="100693504"/>
      </c:lineChart>
      <c:lineChart>
        <c:grouping val="standard"/>
        <c:varyColors val="0"/>
        <c:ser>
          <c:idx val="0"/>
          <c:order val="1"/>
          <c:tx>
            <c:strRef>
              <c:f>Sheet1!$A$4</c:f>
              <c:strCache>
                <c:ptCount val="1"/>
                <c:pt idx="0">
                  <c:v>% of taxfilers</c:v>
                </c:pt>
              </c:strCache>
            </c:strRef>
          </c:tx>
          <c:spPr>
            <a:ln w="47236">
              <a:solidFill>
                <a:schemeClr val="accent2"/>
              </a:solidFill>
              <a:prstDash val="solid"/>
            </a:ln>
          </c:spPr>
          <c:marker>
            <c:symbol val="diamond"/>
            <c:size val="8"/>
            <c:spPr>
              <a:solidFill>
                <a:schemeClr val="accent2"/>
              </a:solidFill>
              <a:ln>
                <a:solidFill>
                  <a:schemeClr val="accent2"/>
                </a:solidFill>
              </a:ln>
            </c:spPr>
          </c:marker>
          <c:val>
            <c:numRef>
              <c:f>Sheet1!$B$4:$AD$4</c:f>
              <c:numCache>
                <c:formatCode>0%</c:formatCode>
                <c:ptCount val="29"/>
                <c:pt idx="0">
                  <c:v>0.25700000000000001</c:v>
                </c:pt>
                <c:pt idx="1">
                  <c:v>0.27500000000000002</c:v>
                </c:pt>
                <c:pt idx="2">
                  <c:v>0.28199999999999997</c:v>
                </c:pt>
                <c:pt idx="3">
                  <c:v>0.29099999999999998</c:v>
                </c:pt>
                <c:pt idx="4">
                  <c:v>0.28399999999999997</c:v>
                </c:pt>
                <c:pt idx="5">
                  <c:v>0.28999999999999998</c:v>
                </c:pt>
                <c:pt idx="6">
                  <c:v>0.29499999999999998</c:v>
                </c:pt>
                <c:pt idx="7">
                  <c:v>0.29399999999999998</c:v>
                </c:pt>
                <c:pt idx="8">
                  <c:v>0.28799999999999998</c:v>
                </c:pt>
                <c:pt idx="9">
                  <c:v>0.27800000000000002</c:v>
                </c:pt>
                <c:pt idx="10">
                  <c:v>0.26800000000000002</c:v>
                </c:pt>
                <c:pt idx="11">
                  <c:v>0.26800000000000002</c:v>
                </c:pt>
                <c:pt idx="12">
                  <c:v>0.26600000000000001</c:v>
                </c:pt>
                <c:pt idx="13">
                  <c:v>0.254</c:v>
                </c:pt>
                <c:pt idx="14">
                  <c:v>0.255</c:v>
                </c:pt>
                <c:pt idx="15">
                  <c:v>0.252</c:v>
                </c:pt>
                <c:pt idx="16">
                  <c:v>0.252</c:v>
                </c:pt>
                <c:pt idx="17">
                  <c:v>0.248</c:v>
                </c:pt>
                <c:pt idx="18">
                  <c:v>0.251</c:v>
                </c:pt>
                <c:pt idx="19" formatCode="General">
                  <c:v>0.249</c:v>
                </c:pt>
                <c:pt idx="20">
                  <c:v>0.25</c:v>
                </c:pt>
                <c:pt idx="21" formatCode="General">
                  <c:v>0.25</c:v>
                </c:pt>
                <c:pt idx="22" formatCode="General">
                  <c:v>0.25</c:v>
                </c:pt>
                <c:pt idx="23" formatCode="General">
                  <c:v>0.24</c:v>
                </c:pt>
                <c:pt idx="24" formatCode="General">
                  <c:v>0.24</c:v>
                </c:pt>
                <c:pt idx="25" formatCode="General">
                  <c:v>0.23100000000000001</c:v>
                </c:pt>
                <c:pt idx="26" formatCode="General">
                  <c:v>0.2324</c:v>
                </c:pt>
                <c:pt idx="27" formatCode="General">
                  <c:v>0.23</c:v>
                </c:pt>
                <c:pt idx="28" formatCode="General">
                  <c:v>0.224</c:v>
                </c:pt>
              </c:numCache>
            </c:numRef>
          </c:val>
          <c:smooth val="0"/>
        </c:ser>
        <c:dLbls>
          <c:showLegendKey val="0"/>
          <c:showVal val="0"/>
          <c:showCatName val="0"/>
          <c:showSerName val="0"/>
          <c:showPercent val="0"/>
          <c:showBubbleSize val="0"/>
        </c:dLbls>
        <c:marker val="1"/>
        <c:smooth val="0"/>
        <c:axId val="100695040"/>
        <c:axId val="100696832"/>
      </c:lineChart>
      <c:catAx>
        <c:axId val="100683136"/>
        <c:scaling>
          <c:orientation val="minMax"/>
        </c:scaling>
        <c:delete val="0"/>
        <c:axPos val="b"/>
        <c:numFmt formatCode="General" sourceLinked="1"/>
        <c:majorTickMark val="cross"/>
        <c:minorTickMark val="none"/>
        <c:tickLblPos val="nextTo"/>
        <c:spPr>
          <a:ln w="3936">
            <a:solidFill>
              <a:schemeClr val="tx1"/>
            </a:solidFill>
            <a:prstDash val="solid"/>
          </a:ln>
        </c:spPr>
        <c:txPr>
          <a:bodyPr rot="-2700000" vert="horz"/>
          <a:lstStyle/>
          <a:p>
            <a:pPr>
              <a:defRPr sz="992" b="0" i="0" u="none" strike="noStrike" baseline="0">
                <a:solidFill>
                  <a:schemeClr val="tx1"/>
                </a:solidFill>
                <a:latin typeface="Tahoma"/>
                <a:ea typeface="Tahoma"/>
                <a:cs typeface="Tahoma"/>
              </a:defRPr>
            </a:pPr>
            <a:endParaRPr lang="en-US"/>
          </a:p>
        </c:txPr>
        <c:crossAx val="100693504"/>
        <c:crosses val="autoZero"/>
        <c:auto val="0"/>
        <c:lblAlgn val="ctr"/>
        <c:lblOffset val="100"/>
        <c:tickLblSkip val="1"/>
        <c:tickMarkSkip val="1"/>
        <c:noMultiLvlLbl val="0"/>
      </c:catAx>
      <c:valAx>
        <c:axId val="100693504"/>
        <c:scaling>
          <c:orientation val="minMax"/>
          <c:max val="1550"/>
          <c:min val="0"/>
        </c:scaling>
        <c:delete val="0"/>
        <c:axPos val="l"/>
        <c:numFmt formatCode="&quot;$&quot;#,##0_);[Red]\(&quot;$&quot;#,##0\)" sourceLinked="1"/>
        <c:majorTickMark val="cross"/>
        <c:minorTickMark val="none"/>
        <c:tickLblPos val="nextTo"/>
        <c:spPr>
          <a:ln w="3936">
            <a:solidFill>
              <a:schemeClr val="tx1"/>
            </a:solidFill>
            <a:prstDash val="solid"/>
          </a:ln>
        </c:spPr>
        <c:txPr>
          <a:bodyPr rot="0" vert="horz"/>
          <a:lstStyle/>
          <a:p>
            <a:pPr>
              <a:defRPr sz="992" b="1" i="0" u="none" strike="noStrike" baseline="0">
                <a:solidFill>
                  <a:schemeClr val="folHlink"/>
                </a:solidFill>
                <a:latin typeface="Tahoma"/>
                <a:ea typeface="Tahoma"/>
                <a:cs typeface="Tahoma"/>
              </a:defRPr>
            </a:pPr>
            <a:endParaRPr lang="en-US"/>
          </a:p>
        </c:txPr>
        <c:crossAx val="100683136"/>
        <c:crosses val="autoZero"/>
        <c:crossBetween val="between"/>
        <c:majorUnit val="250"/>
      </c:valAx>
      <c:catAx>
        <c:axId val="100695040"/>
        <c:scaling>
          <c:orientation val="minMax"/>
        </c:scaling>
        <c:delete val="1"/>
        <c:axPos val="b"/>
        <c:numFmt formatCode="General" sourceLinked="1"/>
        <c:majorTickMark val="out"/>
        <c:minorTickMark val="none"/>
        <c:tickLblPos val="nextTo"/>
        <c:crossAx val="100696832"/>
        <c:crosses val="autoZero"/>
        <c:auto val="0"/>
        <c:lblAlgn val="ctr"/>
        <c:lblOffset val="100"/>
        <c:noMultiLvlLbl val="0"/>
      </c:catAx>
      <c:valAx>
        <c:axId val="100696832"/>
        <c:scaling>
          <c:orientation val="minMax"/>
          <c:max val="0.4"/>
        </c:scaling>
        <c:delete val="0"/>
        <c:axPos val="r"/>
        <c:numFmt formatCode="0%" sourceLinked="1"/>
        <c:majorTickMark val="cross"/>
        <c:minorTickMark val="none"/>
        <c:tickLblPos val="nextTo"/>
        <c:spPr>
          <a:ln w="3936">
            <a:solidFill>
              <a:schemeClr val="tx1"/>
            </a:solidFill>
            <a:prstDash val="solid"/>
          </a:ln>
        </c:spPr>
        <c:txPr>
          <a:bodyPr rot="0" vert="horz"/>
          <a:lstStyle/>
          <a:p>
            <a:pPr>
              <a:defRPr sz="992" b="1" i="0" u="none" strike="noStrike" baseline="0">
                <a:solidFill>
                  <a:schemeClr val="accent2"/>
                </a:solidFill>
                <a:latin typeface="Tahoma"/>
                <a:ea typeface="Tahoma"/>
                <a:cs typeface="Tahoma"/>
              </a:defRPr>
            </a:pPr>
            <a:endParaRPr lang="en-US"/>
          </a:p>
        </c:txPr>
        <c:crossAx val="100695040"/>
        <c:crosses val="max"/>
        <c:crossBetween val="between"/>
        <c:majorUnit val="0.05"/>
      </c:valAx>
      <c:spPr>
        <a:solidFill>
          <a:schemeClr val="bg1"/>
        </a:solidFill>
        <a:ln w="15745">
          <a:solidFill>
            <a:srgbClr val="808080"/>
          </a:solidFill>
          <a:prstDash val="solid"/>
        </a:ln>
      </c:spPr>
    </c:plotArea>
    <c:plotVisOnly val="1"/>
    <c:dispBlanksAs val="gap"/>
    <c:showDLblsOverMax val="0"/>
  </c:chart>
  <c:spPr>
    <a:noFill/>
    <a:ln>
      <a:noFill/>
    </a:ln>
  </c:spPr>
  <c:txPr>
    <a:bodyPr/>
    <a:lstStyle/>
    <a:p>
      <a:pPr>
        <a:defRPr sz="167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a:t>Percent of Taxfilers Claiming</a:t>
            </a:r>
            <a:r>
              <a:rPr lang="en-CA" baseline="0"/>
              <a:t> Donations</a:t>
            </a:r>
            <a:endParaRPr lang="en-CA"/>
          </a:p>
        </c:rich>
      </c:tx>
      <c:layout/>
      <c:overlay val="0"/>
    </c:title>
    <c:autoTitleDeleted val="0"/>
    <c:plotArea>
      <c:layout/>
      <c:lineChart>
        <c:grouping val="standard"/>
        <c:varyColors val="0"/>
        <c:ser>
          <c:idx val="0"/>
          <c:order val="0"/>
          <c:spPr>
            <a:ln>
              <a:solidFill>
                <a:srgbClr val="AFC80F"/>
              </a:solidFill>
            </a:ln>
          </c:spPr>
          <c:marker>
            <c:spPr>
              <a:solidFill>
                <a:srgbClr val="AFC80F"/>
              </a:solidFill>
              <a:ln>
                <a:solidFill>
                  <a:srgbClr val="AFC80F"/>
                </a:solidFill>
              </a:ln>
            </c:spPr>
          </c:marker>
          <c:cat>
            <c:numRef>
              <c:f>'[Chart in Microsoft PowerPoint]Sheet1'!$H$1:$AD$1</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'[Chart in Microsoft PowerPoint]Sheet1'!$H$4:$AD$4</c:f>
              <c:numCache>
                <c:formatCode>0%</c:formatCode>
                <c:ptCount val="23"/>
                <c:pt idx="0">
                  <c:v>0.29499999999999998</c:v>
                </c:pt>
                <c:pt idx="1">
                  <c:v>0.29399999999999998</c:v>
                </c:pt>
                <c:pt idx="2">
                  <c:v>0.28799999999999998</c:v>
                </c:pt>
                <c:pt idx="3">
                  <c:v>0.27800000000000002</c:v>
                </c:pt>
                <c:pt idx="4">
                  <c:v>0.26800000000000002</c:v>
                </c:pt>
                <c:pt idx="5">
                  <c:v>0.26800000000000002</c:v>
                </c:pt>
                <c:pt idx="6">
                  <c:v>0.26600000000000001</c:v>
                </c:pt>
                <c:pt idx="7">
                  <c:v>0.254</c:v>
                </c:pt>
                <c:pt idx="8">
                  <c:v>0.255</c:v>
                </c:pt>
                <c:pt idx="9">
                  <c:v>0.252</c:v>
                </c:pt>
                <c:pt idx="10">
                  <c:v>0.252</c:v>
                </c:pt>
                <c:pt idx="11">
                  <c:v>0.248</c:v>
                </c:pt>
                <c:pt idx="12">
                  <c:v>0.251</c:v>
                </c:pt>
                <c:pt idx="13" formatCode="General">
                  <c:v>0.249</c:v>
                </c:pt>
                <c:pt idx="14">
                  <c:v>0.25</c:v>
                </c:pt>
                <c:pt idx="15" formatCode="General">
                  <c:v>0.25</c:v>
                </c:pt>
                <c:pt idx="16" formatCode="General">
                  <c:v>0.25</c:v>
                </c:pt>
                <c:pt idx="17" formatCode="General">
                  <c:v>0.24</c:v>
                </c:pt>
                <c:pt idx="18" formatCode="General">
                  <c:v>0.24</c:v>
                </c:pt>
                <c:pt idx="19" formatCode="General">
                  <c:v>0.23100000000000001</c:v>
                </c:pt>
                <c:pt idx="20" formatCode="General">
                  <c:v>0.2324</c:v>
                </c:pt>
                <c:pt idx="21" formatCode="General">
                  <c:v>0.23</c:v>
                </c:pt>
                <c:pt idx="22" formatCode="General">
                  <c:v>0.224</c:v>
                </c:pt>
              </c:numCache>
            </c:numRef>
          </c:val>
          <c:smooth val="0"/>
        </c:ser>
        <c:dLbls>
          <c:showLegendKey val="0"/>
          <c:showVal val="0"/>
          <c:showCatName val="0"/>
          <c:showSerName val="0"/>
          <c:showPercent val="0"/>
          <c:showBubbleSize val="0"/>
        </c:dLbls>
        <c:marker val="1"/>
        <c:smooth val="0"/>
        <c:axId val="100071680"/>
        <c:axId val="100073856"/>
      </c:lineChart>
      <c:catAx>
        <c:axId val="100071680"/>
        <c:scaling>
          <c:orientation val="minMax"/>
        </c:scaling>
        <c:delete val="0"/>
        <c:axPos val="b"/>
        <c:numFmt formatCode="General" sourceLinked="1"/>
        <c:majorTickMark val="none"/>
        <c:minorTickMark val="none"/>
        <c:tickLblPos val="nextTo"/>
        <c:crossAx val="100073856"/>
        <c:crosses val="autoZero"/>
        <c:auto val="1"/>
        <c:lblAlgn val="ctr"/>
        <c:lblOffset val="100"/>
        <c:noMultiLvlLbl val="0"/>
      </c:catAx>
      <c:valAx>
        <c:axId val="100073856"/>
        <c:scaling>
          <c:orientation val="minMax"/>
          <c:max val="0.32000000000000006"/>
          <c:min val="0.2"/>
        </c:scaling>
        <c:delete val="0"/>
        <c:axPos val="l"/>
        <c:majorGridlines/>
        <c:numFmt formatCode="0%" sourceLinked="1"/>
        <c:majorTickMark val="none"/>
        <c:minorTickMark val="none"/>
        <c:tickLblPos val="nextTo"/>
        <c:spPr>
          <a:ln w="9525">
            <a:noFill/>
          </a:ln>
        </c:spPr>
        <c:crossAx val="100071680"/>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Giving in Canada, by Province / Territory</a:t>
            </a:r>
          </a:p>
        </c:rich>
      </c:tx>
      <c:layout/>
      <c:overlay val="0"/>
    </c:title>
    <c:autoTitleDeleted val="0"/>
    <c:plotArea>
      <c:layout/>
      <c:barChart>
        <c:barDir val="col"/>
        <c:grouping val="clustered"/>
        <c:varyColors val="0"/>
        <c:ser>
          <c:idx val="2"/>
          <c:order val="1"/>
          <c:tx>
            <c:strRef>
              <c:f>Provinces!$F$5</c:f>
              <c:strCache>
                <c:ptCount val="1"/>
                <c:pt idx="0">
                  <c:v>Median Donation</c:v>
                </c:pt>
              </c:strCache>
            </c:strRef>
          </c:tx>
          <c:spPr>
            <a:ln w="28575">
              <a:noFill/>
            </a:ln>
          </c:spPr>
          <c:invertIfNegative val="0"/>
          <c:cat>
            <c:strRef>
              <c:f>Provinces!$A$6:$A$19</c:f>
              <c:strCache>
                <c:ptCount val="14"/>
                <c:pt idx="0">
                  <c:v>Canada</c:v>
                </c:pt>
                <c:pt idx="1">
                  <c:v>Newfoundland and Labrador</c:v>
                </c:pt>
                <c:pt idx="2">
                  <c:v>Prince Edward Island</c:v>
                </c:pt>
                <c:pt idx="3">
                  <c:v>Nova Scotia</c:v>
                </c:pt>
                <c:pt idx="4">
                  <c:v>New Brunswick</c:v>
                </c:pt>
                <c:pt idx="5">
                  <c:v>Quebec</c:v>
                </c:pt>
                <c:pt idx="6">
                  <c:v>Ontario</c:v>
                </c:pt>
                <c:pt idx="7">
                  <c:v>Manitoba</c:v>
                </c:pt>
                <c:pt idx="8">
                  <c:v>Saskatchewan</c:v>
                </c:pt>
                <c:pt idx="9">
                  <c:v>Alberta</c:v>
                </c:pt>
                <c:pt idx="10">
                  <c:v>British Columbia</c:v>
                </c:pt>
                <c:pt idx="11">
                  <c:v>Yukon</c:v>
                </c:pt>
                <c:pt idx="12">
                  <c:v>Northwest Territories</c:v>
                </c:pt>
                <c:pt idx="13">
                  <c:v>Nunavut</c:v>
                </c:pt>
              </c:strCache>
            </c:strRef>
          </c:cat>
          <c:val>
            <c:numRef>
              <c:f>Provinces!$F$6:$F$19</c:f>
              <c:numCache>
                <c:formatCode>General</c:formatCode>
                <c:ptCount val="14"/>
                <c:pt idx="0">
                  <c:v>270</c:v>
                </c:pt>
                <c:pt idx="1">
                  <c:v>340</c:v>
                </c:pt>
                <c:pt idx="2">
                  <c:v>400</c:v>
                </c:pt>
                <c:pt idx="3">
                  <c:v>310</c:v>
                </c:pt>
                <c:pt idx="4">
                  <c:v>300</c:v>
                </c:pt>
                <c:pt idx="5">
                  <c:v>130</c:v>
                </c:pt>
                <c:pt idx="6">
                  <c:v>320</c:v>
                </c:pt>
                <c:pt idx="7">
                  <c:v>380</c:v>
                </c:pt>
                <c:pt idx="8">
                  <c:v>350</c:v>
                </c:pt>
                <c:pt idx="9">
                  <c:v>400</c:v>
                </c:pt>
                <c:pt idx="10">
                  <c:v>390</c:v>
                </c:pt>
                <c:pt idx="11">
                  <c:v>360</c:v>
                </c:pt>
                <c:pt idx="12">
                  <c:v>320</c:v>
                </c:pt>
                <c:pt idx="13">
                  <c:v>490</c:v>
                </c:pt>
              </c:numCache>
            </c:numRef>
          </c:val>
        </c:ser>
        <c:dLbls>
          <c:showLegendKey val="0"/>
          <c:showVal val="0"/>
          <c:showCatName val="0"/>
          <c:showSerName val="0"/>
          <c:showPercent val="0"/>
          <c:showBubbleSize val="0"/>
        </c:dLbls>
        <c:gapWidth val="150"/>
        <c:axId val="100816000"/>
        <c:axId val="100817536"/>
      </c:barChart>
      <c:scatterChart>
        <c:scatterStyle val="lineMarker"/>
        <c:varyColors val="0"/>
        <c:ser>
          <c:idx val="0"/>
          <c:order val="0"/>
          <c:tx>
            <c:strRef>
              <c:f>Provinces!$G$5</c:f>
              <c:strCache>
                <c:ptCount val="1"/>
                <c:pt idx="0">
                  <c:v>% Taxfilers Claiming Donations</c:v>
                </c:pt>
              </c:strCache>
            </c:strRef>
          </c:tx>
          <c:spPr>
            <a:ln w="28575">
              <a:noFill/>
            </a:ln>
          </c:spPr>
          <c:marker>
            <c:symbol val="diamond"/>
            <c:size val="9"/>
          </c:marker>
          <c:dLbls>
            <c:showLegendKey val="0"/>
            <c:showVal val="1"/>
            <c:showCatName val="0"/>
            <c:showSerName val="0"/>
            <c:showPercent val="0"/>
            <c:showBubbleSize val="0"/>
            <c:showLeaderLines val="0"/>
          </c:dLbls>
          <c:xVal>
            <c:strRef>
              <c:f>Provinces!$A$6:$A$19</c:f>
              <c:strCache>
                <c:ptCount val="14"/>
                <c:pt idx="0">
                  <c:v>Canada</c:v>
                </c:pt>
                <c:pt idx="1">
                  <c:v>Newfoundland and Labrador</c:v>
                </c:pt>
                <c:pt idx="2">
                  <c:v>Prince Edward Island</c:v>
                </c:pt>
                <c:pt idx="3">
                  <c:v>Nova Scotia</c:v>
                </c:pt>
                <c:pt idx="4">
                  <c:v>New Brunswick</c:v>
                </c:pt>
                <c:pt idx="5">
                  <c:v>Quebec</c:v>
                </c:pt>
                <c:pt idx="6">
                  <c:v>Ontario</c:v>
                </c:pt>
                <c:pt idx="7">
                  <c:v>Manitoba</c:v>
                </c:pt>
                <c:pt idx="8">
                  <c:v>Saskatchewan</c:v>
                </c:pt>
                <c:pt idx="9">
                  <c:v>Alberta</c:v>
                </c:pt>
                <c:pt idx="10">
                  <c:v>British Columbia</c:v>
                </c:pt>
                <c:pt idx="11">
                  <c:v>Yukon</c:v>
                </c:pt>
                <c:pt idx="12">
                  <c:v>Northwest Territories</c:v>
                </c:pt>
                <c:pt idx="13">
                  <c:v>Nunavut</c:v>
                </c:pt>
              </c:strCache>
            </c:strRef>
          </c:xVal>
          <c:yVal>
            <c:numRef>
              <c:f>Provinces!$G$6:$G$19</c:f>
              <c:numCache>
                <c:formatCode>0.0%</c:formatCode>
                <c:ptCount val="14"/>
                <c:pt idx="0">
                  <c:v>0.224</c:v>
                </c:pt>
                <c:pt idx="1">
                  <c:v>0.20699999999999999</c:v>
                </c:pt>
                <c:pt idx="2">
                  <c:v>0.24299999999999999</c:v>
                </c:pt>
                <c:pt idx="3">
                  <c:v>0.217</c:v>
                </c:pt>
                <c:pt idx="4">
                  <c:v>0.20399999999999999</c:v>
                </c:pt>
                <c:pt idx="5">
                  <c:v>0.20699999999999999</c:v>
                </c:pt>
                <c:pt idx="6">
                  <c:v>0.23499999999999999</c:v>
                </c:pt>
                <c:pt idx="7">
                  <c:v>0.254</c:v>
                </c:pt>
                <c:pt idx="8">
                  <c:v>0.24299999999999999</c:v>
                </c:pt>
                <c:pt idx="9">
                  <c:v>0.23300000000000001</c:v>
                </c:pt>
                <c:pt idx="10">
                  <c:v>0.21</c:v>
                </c:pt>
                <c:pt idx="11">
                  <c:v>0.19600000000000001</c:v>
                </c:pt>
                <c:pt idx="12">
                  <c:v>0.154</c:v>
                </c:pt>
                <c:pt idx="13">
                  <c:v>9.0999999999999998E-2</c:v>
                </c:pt>
              </c:numCache>
            </c:numRef>
          </c:yVal>
          <c:smooth val="0"/>
        </c:ser>
        <c:dLbls>
          <c:showLegendKey val="0"/>
          <c:showVal val="0"/>
          <c:showCatName val="0"/>
          <c:showSerName val="0"/>
          <c:showPercent val="0"/>
          <c:showBubbleSize val="0"/>
        </c:dLbls>
        <c:axId val="100824960"/>
        <c:axId val="100823424"/>
      </c:scatterChart>
      <c:catAx>
        <c:axId val="100816000"/>
        <c:scaling>
          <c:orientation val="minMax"/>
        </c:scaling>
        <c:delete val="0"/>
        <c:axPos val="b"/>
        <c:majorTickMark val="out"/>
        <c:minorTickMark val="none"/>
        <c:tickLblPos val="nextTo"/>
        <c:crossAx val="100817536"/>
        <c:crosses val="autoZero"/>
        <c:auto val="1"/>
        <c:lblAlgn val="ctr"/>
        <c:lblOffset val="100"/>
        <c:noMultiLvlLbl val="0"/>
      </c:catAx>
      <c:valAx>
        <c:axId val="100817536"/>
        <c:scaling>
          <c:orientation val="minMax"/>
        </c:scaling>
        <c:delete val="0"/>
        <c:axPos val="l"/>
        <c:majorGridlines/>
        <c:numFmt formatCode="&quot;$&quot;#,##0" sourceLinked="0"/>
        <c:majorTickMark val="out"/>
        <c:minorTickMark val="none"/>
        <c:tickLblPos val="nextTo"/>
        <c:crossAx val="100816000"/>
        <c:crosses val="autoZero"/>
        <c:crossBetween val="between"/>
      </c:valAx>
      <c:valAx>
        <c:axId val="100823424"/>
        <c:scaling>
          <c:orientation val="minMax"/>
        </c:scaling>
        <c:delete val="0"/>
        <c:axPos val="r"/>
        <c:numFmt formatCode="0%" sourceLinked="0"/>
        <c:majorTickMark val="out"/>
        <c:minorTickMark val="none"/>
        <c:tickLblPos val="nextTo"/>
        <c:crossAx val="100824960"/>
        <c:crosses val="max"/>
        <c:crossBetween val="midCat"/>
      </c:valAx>
      <c:valAx>
        <c:axId val="100824960"/>
        <c:scaling>
          <c:orientation val="minMax"/>
        </c:scaling>
        <c:delete val="1"/>
        <c:axPos val="b"/>
        <c:majorTickMark val="out"/>
        <c:minorTickMark val="none"/>
        <c:tickLblPos val="nextTo"/>
        <c:crossAx val="100823424"/>
        <c:crosses val="autoZero"/>
        <c:crossBetween val="midCat"/>
      </c:valAx>
    </c:plotArea>
    <c:legend>
      <c:legendPos val="b"/>
      <c:layout>
        <c:manualLayout>
          <c:xMode val="edge"/>
          <c:yMode val="edge"/>
          <c:x val="0.25397343269744632"/>
          <c:y val="0.87170275590551183"/>
          <c:w val="0.45167094374179384"/>
          <c:h val="4.4963910761154857E-2"/>
        </c:manualLayout>
      </c:layout>
      <c:overlay val="0"/>
    </c:legend>
    <c:plotVisOnly val="1"/>
    <c:dispBlanksAs val="gap"/>
    <c:showDLblsOverMax val="0"/>
  </c:chart>
  <c:spPr>
    <a:ln>
      <a:noFill/>
    </a:ln>
  </c:spPr>
  <c:txPr>
    <a:bodyPr/>
    <a:lstStyle/>
    <a:p>
      <a:pPr>
        <a:defRPr sz="1400"/>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F2EC2-AF1C-4784-BEF1-2DA65DBD954C}" type="doc">
      <dgm:prSet loTypeId="urn:microsoft.com/office/officeart/2005/8/layout/radial6" loCatId="relationship" qsTypeId="urn:microsoft.com/office/officeart/2005/8/quickstyle/3d1" qsCatId="3D" csTypeId="urn:microsoft.com/office/officeart/2005/8/colors/accent1_2" csCatId="accent1" phldr="1"/>
      <dgm:spPr/>
      <dgm:t>
        <a:bodyPr/>
        <a:lstStyle/>
        <a:p>
          <a:endParaRPr lang="en-CA"/>
        </a:p>
      </dgm:t>
    </dgm:pt>
    <dgm:pt modelId="{3BFDE2A4-3EF0-4B90-97E3-9DAF47FD0C19}">
      <dgm:prSet phldrT="[Text]" custT="1"/>
      <dgm:spPr>
        <a:solidFill>
          <a:srgbClr val="C00000"/>
        </a:solidFill>
      </dgm:spPr>
      <dgm:t>
        <a:bodyPr/>
        <a:lstStyle/>
        <a:p>
          <a:r>
            <a:rPr lang="en-CA" sz="2300" dirty="0" smtClean="0">
              <a:latin typeface="Calibri" pitchFamily="34" charset="0"/>
              <a:cs typeface="Calibri" pitchFamily="34" charset="0"/>
            </a:rPr>
            <a:t>Unparalleled </a:t>
          </a:r>
          <a:r>
            <a:rPr lang="en-CA" sz="2300" b="1" dirty="0" smtClean="0">
              <a:latin typeface="Calibri" pitchFamily="34" charset="0"/>
              <a:cs typeface="Calibri" pitchFamily="34" charset="0"/>
            </a:rPr>
            <a:t>DONOR EXPERIENCE</a:t>
          </a:r>
        </a:p>
      </dgm:t>
    </dgm:pt>
    <dgm:pt modelId="{72E6FD31-824F-4260-BF53-F1A0B6E78429}" type="parTrans" cxnId="{2EABFDE2-D9E4-491F-AC48-8095C4D10590}">
      <dgm:prSet/>
      <dgm:spPr/>
      <dgm:t>
        <a:bodyPr/>
        <a:lstStyle/>
        <a:p>
          <a:endParaRPr lang="en-CA">
            <a:latin typeface="Calibri" pitchFamily="34" charset="0"/>
            <a:cs typeface="Calibri" pitchFamily="34" charset="0"/>
          </a:endParaRPr>
        </a:p>
      </dgm:t>
    </dgm:pt>
    <dgm:pt modelId="{2AF119BC-BD84-4A1A-BC4C-236CF592F66C}" type="sibTrans" cxnId="{2EABFDE2-D9E4-491F-AC48-8095C4D10590}">
      <dgm:prSet/>
      <dgm:spPr/>
      <dgm:t>
        <a:bodyPr/>
        <a:lstStyle/>
        <a:p>
          <a:endParaRPr lang="en-CA">
            <a:latin typeface="Calibri" pitchFamily="34" charset="0"/>
            <a:cs typeface="Calibri" pitchFamily="34" charset="0"/>
          </a:endParaRPr>
        </a:p>
      </dgm:t>
    </dgm:pt>
    <dgm:pt modelId="{6BB5B3DE-6B54-4EA0-91DE-5409B99D9242}">
      <dgm:prSet phldrT="[Text]" custT="1"/>
      <dgm:spPr>
        <a:solidFill>
          <a:srgbClr val="C00000"/>
        </a:solidFill>
      </dgm:spPr>
      <dgm:t>
        <a:bodyPr/>
        <a:lstStyle/>
        <a:p>
          <a:r>
            <a:rPr lang="en-CA" sz="1800" b="0" dirty="0" smtClean="0">
              <a:latin typeface="Calibri" pitchFamily="34" charset="0"/>
              <a:cs typeface="Calibri" pitchFamily="34" charset="0"/>
            </a:rPr>
            <a:t>Deep    </a:t>
          </a:r>
          <a:r>
            <a:rPr lang="en-CA" sz="1800" b="1" dirty="0" smtClean="0">
              <a:latin typeface="Calibri" pitchFamily="34" charset="0"/>
              <a:cs typeface="Calibri" pitchFamily="34" charset="0"/>
            </a:rPr>
            <a:t>RESPECT</a:t>
          </a:r>
          <a:endParaRPr lang="en-CA" sz="1800" b="1" dirty="0">
            <a:latin typeface="Calibri" pitchFamily="34" charset="0"/>
            <a:cs typeface="Calibri" pitchFamily="34" charset="0"/>
          </a:endParaRPr>
        </a:p>
      </dgm:t>
    </dgm:pt>
    <dgm:pt modelId="{54130E36-4F01-4258-BB75-3BC5419092D5}" type="parTrans" cxnId="{5C64B7FF-D9E6-48E3-A441-E3B2B5CB416A}">
      <dgm:prSet/>
      <dgm:spPr/>
      <dgm:t>
        <a:bodyPr/>
        <a:lstStyle/>
        <a:p>
          <a:endParaRPr lang="en-CA">
            <a:latin typeface="Calibri" pitchFamily="34" charset="0"/>
            <a:cs typeface="Calibri" pitchFamily="34" charset="0"/>
          </a:endParaRPr>
        </a:p>
      </dgm:t>
    </dgm:pt>
    <dgm:pt modelId="{40F21ABA-7147-4800-B2A4-48AD67AC7FC4}" type="sibTrans" cxnId="{5C64B7FF-D9E6-48E3-A441-E3B2B5CB416A}">
      <dgm:prSet/>
      <dgm:spPr>
        <a:solidFill>
          <a:srgbClr val="C00000"/>
        </a:solidFill>
      </dgm:spPr>
      <dgm:t>
        <a:bodyPr/>
        <a:lstStyle/>
        <a:p>
          <a:endParaRPr lang="en-CA">
            <a:latin typeface="Calibri" pitchFamily="34" charset="0"/>
            <a:cs typeface="Calibri" pitchFamily="34" charset="0"/>
          </a:endParaRPr>
        </a:p>
      </dgm:t>
    </dgm:pt>
    <dgm:pt modelId="{B15CAD46-90B7-4FA8-AFD4-3EFEE53A447E}">
      <dgm:prSet phldrT="[Text]" custT="1"/>
      <dgm:spPr>
        <a:solidFill>
          <a:srgbClr val="C00000"/>
        </a:solidFill>
      </dgm:spPr>
      <dgm:t>
        <a:bodyPr/>
        <a:lstStyle/>
        <a:p>
          <a:r>
            <a:rPr lang="en-CA" sz="1800" b="0" dirty="0" smtClean="0">
              <a:latin typeface="Calibri" pitchFamily="34" charset="0"/>
              <a:cs typeface="Calibri" pitchFamily="34" charset="0"/>
            </a:rPr>
            <a:t>Stellar    </a:t>
          </a:r>
          <a:r>
            <a:rPr lang="en-CA" sz="1800" b="1" dirty="0" smtClean="0">
              <a:latin typeface="Calibri" pitchFamily="34" charset="0"/>
              <a:cs typeface="Calibri" pitchFamily="34" charset="0"/>
            </a:rPr>
            <a:t>SERVICE</a:t>
          </a:r>
          <a:endParaRPr lang="en-CA" sz="1800" b="1" dirty="0">
            <a:latin typeface="Calibri" pitchFamily="34" charset="0"/>
            <a:cs typeface="Calibri" pitchFamily="34" charset="0"/>
          </a:endParaRPr>
        </a:p>
      </dgm:t>
    </dgm:pt>
    <dgm:pt modelId="{1E98D9E9-7F17-4732-821A-4C7CAECAA838}" type="parTrans" cxnId="{9DE8B23C-521F-4142-8240-F00B540D0018}">
      <dgm:prSet/>
      <dgm:spPr/>
      <dgm:t>
        <a:bodyPr/>
        <a:lstStyle/>
        <a:p>
          <a:endParaRPr lang="en-CA">
            <a:latin typeface="Calibri" pitchFamily="34" charset="0"/>
            <a:cs typeface="Calibri" pitchFamily="34" charset="0"/>
          </a:endParaRPr>
        </a:p>
      </dgm:t>
    </dgm:pt>
    <dgm:pt modelId="{0680259F-F33D-472B-B5A2-EF201974621E}" type="sibTrans" cxnId="{9DE8B23C-521F-4142-8240-F00B540D0018}">
      <dgm:prSet/>
      <dgm:spPr>
        <a:solidFill>
          <a:srgbClr val="C00000"/>
        </a:solidFill>
      </dgm:spPr>
      <dgm:t>
        <a:bodyPr/>
        <a:lstStyle/>
        <a:p>
          <a:endParaRPr lang="en-CA">
            <a:latin typeface="Calibri" pitchFamily="34" charset="0"/>
            <a:cs typeface="Calibri" pitchFamily="34" charset="0"/>
          </a:endParaRPr>
        </a:p>
      </dgm:t>
    </dgm:pt>
    <dgm:pt modelId="{CE1B30D7-1ABF-4837-BF26-103DA8DEA69A}">
      <dgm:prSet phldrT="[Text]" custT="1"/>
      <dgm:spPr>
        <a:solidFill>
          <a:srgbClr val="C00000"/>
        </a:solidFill>
      </dgm:spPr>
      <dgm:t>
        <a:bodyPr/>
        <a:lstStyle/>
        <a:p>
          <a:r>
            <a:rPr lang="en-CA" sz="1800" b="0" dirty="0" smtClean="0">
              <a:latin typeface="Calibri" pitchFamily="34" charset="0"/>
              <a:cs typeface="Calibri" pitchFamily="34" charset="0"/>
            </a:rPr>
            <a:t>Thoughtful </a:t>
          </a:r>
          <a:r>
            <a:rPr lang="en-CA" sz="1800" b="1" dirty="0" smtClean="0">
              <a:latin typeface="Calibri" pitchFamily="34" charset="0"/>
              <a:cs typeface="Calibri" pitchFamily="34" charset="0"/>
            </a:rPr>
            <a:t>ENGAGEMENT</a:t>
          </a:r>
          <a:endParaRPr lang="en-CA" sz="1800" b="1" dirty="0">
            <a:latin typeface="Calibri" pitchFamily="34" charset="0"/>
            <a:cs typeface="Calibri" pitchFamily="34" charset="0"/>
          </a:endParaRPr>
        </a:p>
      </dgm:t>
    </dgm:pt>
    <dgm:pt modelId="{BA3FDDAD-05AA-488B-8457-A402D98BF465}" type="parTrans" cxnId="{A363FA02-A57B-48E4-BEF6-CA9B28B1DDAA}">
      <dgm:prSet/>
      <dgm:spPr/>
      <dgm:t>
        <a:bodyPr/>
        <a:lstStyle/>
        <a:p>
          <a:endParaRPr lang="en-CA">
            <a:latin typeface="Calibri" pitchFamily="34" charset="0"/>
            <a:cs typeface="Calibri" pitchFamily="34" charset="0"/>
          </a:endParaRPr>
        </a:p>
      </dgm:t>
    </dgm:pt>
    <dgm:pt modelId="{043953F3-6A80-43DF-B042-D10DC1A41D53}" type="sibTrans" cxnId="{A363FA02-A57B-48E4-BEF6-CA9B28B1DDAA}">
      <dgm:prSet/>
      <dgm:spPr>
        <a:solidFill>
          <a:srgbClr val="C00000"/>
        </a:solidFill>
      </dgm:spPr>
      <dgm:t>
        <a:bodyPr/>
        <a:lstStyle/>
        <a:p>
          <a:endParaRPr lang="en-CA">
            <a:latin typeface="Calibri" pitchFamily="34" charset="0"/>
            <a:cs typeface="Calibri" pitchFamily="34" charset="0"/>
          </a:endParaRPr>
        </a:p>
      </dgm:t>
    </dgm:pt>
    <dgm:pt modelId="{93D199D7-A2D2-4ECC-BC6E-148A06E40D46}" type="pres">
      <dgm:prSet presAssocID="{BA4F2EC2-AF1C-4784-BEF1-2DA65DBD954C}" presName="Name0" presStyleCnt="0">
        <dgm:presLayoutVars>
          <dgm:chMax val="1"/>
          <dgm:dir/>
          <dgm:animLvl val="ctr"/>
          <dgm:resizeHandles val="exact"/>
        </dgm:presLayoutVars>
      </dgm:prSet>
      <dgm:spPr/>
      <dgm:t>
        <a:bodyPr/>
        <a:lstStyle/>
        <a:p>
          <a:endParaRPr lang="en-CA"/>
        </a:p>
      </dgm:t>
    </dgm:pt>
    <dgm:pt modelId="{E8985C04-74DD-4E86-8554-6C4A00DE549D}" type="pres">
      <dgm:prSet presAssocID="{3BFDE2A4-3EF0-4B90-97E3-9DAF47FD0C19}" presName="centerShape" presStyleLbl="node0" presStyleIdx="0" presStyleCnt="1" custScaleX="123782" custScaleY="121085"/>
      <dgm:spPr/>
      <dgm:t>
        <a:bodyPr/>
        <a:lstStyle/>
        <a:p>
          <a:endParaRPr lang="en-CA"/>
        </a:p>
      </dgm:t>
    </dgm:pt>
    <dgm:pt modelId="{6C03E7CB-C0B6-49FC-A0BE-374732325995}" type="pres">
      <dgm:prSet presAssocID="{6BB5B3DE-6B54-4EA0-91DE-5409B99D9242}" presName="node" presStyleLbl="node1" presStyleIdx="0" presStyleCnt="3" custScaleX="164731" custScaleY="121085">
        <dgm:presLayoutVars>
          <dgm:bulletEnabled val="1"/>
        </dgm:presLayoutVars>
      </dgm:prSet>
      <dgm:spPr/>
      <dgm:t>
        <a:bodyPr/>
        <a:lstStyle/>
        <a:p>
          <a:endParaRPr lang="en-CA"/>
        </a:p>
      </dgm:t>
    </dgm:pt>
    <dgm:pt modelId="{DCEEBD76-1F75-47FD-9CC4-7E421D345939}" type="pres">
      <dgm:prSet presAssocID="{6BB5B3DE-6B54-4EA0-91DE-5409B99D9242}" presName="dummy" presStyleCnt="0"/>
      <dgm:spPr/>
    </dgm:pt>
    <dgm:pt modelId="{FA0BA3A6-7E86-4CBC-AE0F-D301149AACEC}" type="pres">
      <dgm:prSet presAssocID="{40F21ABA-7147-4800-B2A4-48AD67AC7FC4}" presName="sibTrans" presStyleLbl="sibTrans2D1" presStyleIdx="0" presStyleCnt="3"/>
      <dgm:spPr/>
      <dgm:t>
        <a:bodyPr/>
        <a:lstStyle/>
        <a:p>
          <a:endParaRPr lang="en-CA"/>
        </a:p>
      </dgm:t>
    </dgm:pt>
    <dgm:pt modelId="{4A7146FC-7D40-44A3-A23B-5EC3708FC01B}" type="pres">
      <dgm:prSet presAssocID="{B15CAD46-90B7-4FA8-AFD4-3EFEE53A447E}" presName="node" presStyleLbl="node1" presStyleIdx="1" presStyleCnt="3" custScaleX="164731" custScaleY="121085" custRadScaleRad="113082" custRadScaleInc="-9396">
        <dgm:presLayoutVars>
          <dgm:bulletEnabled val="1"/>
        </dgm:presLayoutVars>
      </dgm:prSet>
      <dgm:spPr/>
      <dgm:t>
        <a:bodyPr/>
        <a:lstStyle/>
        <a:p>
          <a:endParaRPr lang="en-CA"/>
        </a:p>
      </dgm:t>
    </dgm:pt>
    <dgm:pt modelId="{733A3812-B279-4E68-99E9-FF1D2972A056}" type="pres">
      <dgm:prSet presAssocID="{B15CAD46-90B7-4FA8-AFD4-3EFEE53A447E}" presName="dummy" presStyleCnt="0"/>
      <dgm:spPr/>
    </dgm:pt>
    <dgm:pt modelId="{5CAA2F71-369A-47BE-BCBE-F65069EB6110}" type="pres">
      <dgm:prSet presAssocID="{0680259F-F33D-472B-B5A2-EF201974621E}" presName="sibTrans" presStyleLbl="sibTrans2D1" presStyleIdx="1" presStyleCnt="3" custScaleY="59894"/>
      <dgm:spPr/>
      <dgm:t>
        <a:bodyPr/>
        <a:lstStyle/>
        <a:p>
          <a:endParaRPr lang="en-CA"/>
        </a:p>
      </dgm:t>
    </dgm:pt>
    <dgm:pt modelId="{60B26987-C4D0-4065-B6FA-1FEA339C5D63}" type="pres">
      <dgm:prSet presAssocID="{CE1B30D7-1ABF-4837-BF26-103DA8DEA69A}" presName="node" presStyleLbl="node1" presStyleIdx="2" presStyleCnt="3" custScaleX="164731" custScaleY="121085" custRadScaleRad="113257" custRadScaleInc="9506">
        <dgm:presLayoutVars>
          <dgm:bulletEnabled val="1"/>
        </dgm:presLayoutVars>
      </dgm:prSet>
      <dgm:spPr/>
      <dgm:t>
        <a:bodyPr/>
        <a:lstStyle/>
        <a:p>
          <a:endParaRPr lang="en-CA"/>
        </a:p>
      </dgm:t>
    </dgm:pt>
    <dgm:pt modelId="{308D235E-0C6A-4306-AAD0-2515BEEECF55}" type="pres">
      <dgm:prSet presAssocID="{CE1B30D7-1ABF-4837-BF26-103DA8DEA69A}" presName="dummy" presStyleCnt="0"/>
      <dgm:spPr/>
    </dgm:pt>
    <dgm:pt modelId="{06F398AE-FB7A-44DB-8DD1-C574A67DE638}" type="pres">
      <dgm:prSet presAssocID="{043953F3-6A80-43DF-B042-D10DC1A41D53}" presName="sibTrans" presStyleLbl="sibTrans2D1" presStyleIdx="2" presStyleCnt="3"/>
      <dgm:spPr/>
      <dgm:t>
        <a:bodyPr/>
        <a:lstStyle/>
        <a:p>
          <a:endParaRPr lang="en-CA"/>
        </a:p>
      </dgm:t>
    </dgm:pt>
  </dgm:ptLst>
  <dgm:cxnLst>
    <dgm:cxn modelId="{C6024601-F4C2-460B-85E1-B74B49241945}" type="presOf" srcId="{3BFDE2A4-3EF0-4B90-97E3-9DAF47FD0C19}" destId="{E8985C04-74DD-4E86-8554-6C4A00DE549D}" srcOrd="0" destOrd="0" presId="urn:microsoft.com/office/officeart/2005/8/layout/radial6"/>
    <dgm:cxn modelId="{3CDA0CCB-3633-47B2-AD1A-6DB6E261EC95}" type="presOf" srcId="{CE1B30D7-1ABF-4837-BF26-103DA8DEA69A}" destId="{60B26987-C4D0-4065-B6FA-1FEA339C5D63}" srcOrd="0" destOrd="0" presId="urn:microsoft.com/office/officeart/2005/8/layout/radial6"/>
    <dgm:cxn modelId="{A363FA02-A57B-48E4-BEF6-CA9B28B1DDAA}" srcId="{3BFDE2A4-3EF0-4B90-97E3-9DAF47FD0C19}" destId="{CE1B30D7-1ABF-4837-BF26-103DA8DEA69A}" srcOrd="2" destOrd="0" parTransId="{BA3FDDAD-05AA-488B-8457-A402D98BF465}" sibTransId="{043953F3-6A80-43DF-B042-D10DC1A41D53}"/>
    <dgm:cxn modelId="{A6B2A085-65B1-47EE-8960-368C9526CBE7}" type="presOf" srcId="{043953F3-6A80-43DF-B042-D10DC1A41D53}" destId="{06F398AE-FB7A-44DB-8DD1-C574A67DE638}" srcOrd="0" destOrd="0" presId="urn:microsoft.com/office/officeart/2005/8/layout/radial6"/>
    <dgm:cxn modelId="{2B6CA831-9DA5-452C-A2A0-1BD2BB83FAEE}" type="presOf" srcId="{B15CAD46-90B7-4FA8-AFD4-3EFEE53A447E}" destId="{4A7146FC-7D40-44A3-A23B-5EC3708FC01B}" srcOrd="0" destOrd="0" presId="urn:microsoft.com/office/officeart/2005/8/layout/radial6"/>
    <dgm:cxn modelId="{0DC10054-1C6F-400C-80AC-3695CB6FF33A}" type="presOf" srcId="{40F21ABA-7147-4800-B2A4-48AD67AC7FC4}" destId="{FA0BA3A6-7E86-4CBC-AE0F-D301149AACEC}" srcOrd="0" destOrd="0" presId="urn:microsoft.com/office/officeart/2005/8/layout/radial6"/>
    <dgm:cxn modelId="{9DE8B23C-521F-4142-8240-F00B540D0018}" srcId="{3BFDE2A4-3EF0-4B90-97E3-9DAF47FD0C19}" destId="{B15CAD46-90B7-4FA8-AFD4-3EFEE53A447E}" srcOrd="1" destOrd="0" parTransId="{1E98D9E9-7F17-4732-821A-4C7CAECAA838}" sibTransId="{0680259F-F33D-472B-B5A2-EF201974621E}"/>
    <dgm:cxn modelId="{5C64B7FF-D9E6-48E3-A441-E3B2B5CB416A}" srcId="{3BFDE2A4-3EF0-4B90-97E3-9DAF47FD0C19}" destId="{6BB5B3DE-6B54-4EA0-91DE-5409B99D9242}" srcOrd="0" destOrd="0" parTransId="{54130E36-4F01-4258-BB75-3BC5419092D5}" sibTransId="{40F21ABA-7147-4800-B2A4-48AD67AC7FC4}"/>
    <dgm:cxn modelId="{9B52DCDB-42CA-4F5F-B9FD-3BE182003F09}" type="presOf" srcId="{0680259F-F33D-472B-B5A2-EF201974621E}" destId="{5CAA2F71-369A-47BE-BCBE-F65069EB6110}" srcOrd="0" destOrd="0" presId="urn:microsoft.com/office/officeart/2005/8/layout/radial6"/>
    <dgm:cxn modelId="{1D571354-52B0-47EC-918C-9F78A51AFB84}" type="presOf" srcId="{BA4F2EC2-AF1C-4784-BEF1-2DA65DBD954C}" destId="{93D199D7-A2D2-4ECC-BC6E-148A06E40D46}" srcOrd="0" destOrd="0" presId="urn:microsoft.com/office/officeart/2005/8/layout/radial6"/>
    <dgm:cxn modelId="{2EABFDE2-D9E4-491F-AC48-8095C4D10590}" srcId="{BA4F2EC2-AF1C-4784-BEF1-2DA65DBD954C}" destId="{3BFDE2A4-3EF0-4B90-97E3-9DAF47FD0C19}" srcOrd="0" destOrd="0" parTransId="{72E6FD31-824F-4260-BF53-F1A0B6E78429}" sibTransId="{2AF119BC-BD84-4A1A-BC4C-236CF592F66C}"/>
    <dgm:cxn modelId="{AC7DA5AB-BC67-4995-9D3C-4660A7E8FC37}" type="presOf" srcId="{6BB5B3DE-6B54-4EA0-91DE-5409B99D9242}" destId="{6C03E7CB-C0B6-49FC-A0BE-374732325995}" srcOrd="0" destOrd="0" presId="urn:microsoft.com/office/officeart/2005/8/layout/radial6"/>
    <dgm:cxn modelId="{0CADB493-C6B8-4484-BC2C-58CE70649C11}" type="presParOf" srcId="{93D199D7-A2D2-4ECC-BC6E-148A06E40D46}" destId="{E8985C04-74DD-4E86-8554-6C4A00DE549D}" srcOrd="0" destOrd="0" presId="urn:microsoft.com/office/officeart/2005/8/layout/radial6"/>
    <dgm:cxn modelId="{A2D61D46-0A2D-4A44-8D00-03D41A02E4DF}" type="presParOf" srcId="{93D199D7-A2D2-4ECC-BC6E-148A06E40D46}" destId="{6C03E7CB-C0B6-49FC-A0BE-374732325995}" srcOrd="1" destOrd="0" presId="urn:microsoft.com/office/officeart/2005/8/layout/radial6"/>
    <dgm:cxn modelId="{CE28B126-C602-4BDD-AFC0-11A9CD11C8D3}" type="presParOf" srcId="{93D199D7-A2D2-4ECC-BC6E-148A06E40D46}" destId="{DCEEBD76-1F75-47FD-9CC4-7E421D345939}" srcOrd="2" destOrd="0" presId="urn:microsoft.com/office/officeart/2005/8/layout/radial6"/>
    <dgm:cxn modelId="{34D49771-DAF3-411C-AD89-10F6789853E0}" type="presParOf" srcId="{93D199D7-A2D2-4ECC-BC6E-148A06E40D46}" destId="{FA0BA3A6-7E86-4CBC-AE0F-D301149AACEC}" srcOrd="3" destOrd="0" presId="urn:microsoft.com/office/officeart/2005/8/layout/radial6"/>
    <dgm:cxn modelId="{A7E473F4-B40A-417B-87B6-88BAA6C40568}" type="presParOf" srcId="{93D199D7-A2D2-4ECC-BC6E-148A06E40D46}" destId="{4A7146FC-7D40-44A3-A23B-5EC3708FC01B}" srcOrd="4" destOrd="0" presId="urn:microsoft.com/office/officeart/2005/8/layout/radial6"/>
    <dgm:cxn modelId="{ACA57FAD-223B-404C-A36A-B5F153B1C757}" type="presParOf" srcId="{93D199D7-A2D2-4ECC-BC6E-148A06E40D46}" destId="{733A3812-B279-4E68-99E9-FF1D2972A056}" srcOrd="5" destOrd="0" presId="urn:microsoft.com/office/officeart/2005/8/layout/radial6"/>
    <dgm:cxn modelId="{97133322-EF93-4F84-B77E-3C2D5E95741B}" type="presParOf" srcId="{93D199D7-A2D2-4ECC-BC6E-148A06E40D46}" destId="{5CAA2F71-369A-47BE-BCBE-F65069EB6110}" srcOrd="6" destOrd="0" presId="urn:microsoft.com/office/officeart/2005/8/layout/radial6"/>
    <dgm:cxn modelId="{24D383AD-C40E-4B11-BFC9-CC0FA3FC35F5}" type="presParOf" srcId="{93D199D7-A2D2-4ECC-BC6E-148A06E40D46}" destId="{60B26987-C4D0-4065-B6FA-1FEA339C5D63}" srcOrd="7" destOrd="0" presId="urn:microsoft.com/office/officeart/2005/8/layout/radial6"/>
    <dgm:cxn modelId="{FAF73FCD-66D6-4BEB-AB3F-81B2C8C0FF10}" type="presParOf" srcId="{93D199D7-A2D2-4ECC-BC6E-148A06E40D46}" destId="{308D235E-0C6A-4306-AAD0-2515BEEECF55}" srcOrd="8" destOrd="0" presId="urn:microsoft.com/office/officeart/2005/8/layout/radial6"/>
    <dgm:cxn modelId="{E5E0B391-2AB1-45E1-8135-75CF775A92B4}" type="presParOf" srcId="{93D199D7-A2D2-4ECC-BC6E-148A06E40D46}" destId="{06F398AE-FB7A-44DB-8DD1-C574A67DE638}" srcOrd="9"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398AE-FB7A-44DB-8DD1-C574A67DE638}">
      <dsp:nvSpPr>
        <dsp:cNvPr id="0" name=""/>
        <dsp:cNvSpPr/>
      </dsp:nvSpPr>
      <dsp:spPr>
        <a:xfrm>
          <a:off x="1588479" y="631321"/>
          <a:ext cx="3926202" cy="3926202"/>
        </a:xfrm>
        <a:prstGeom prst="blockArc">
          <a:avLst>
            <a:gd name="adj1" fmla="val 8950253"/>
            <a:gd name="adj2" fmla="val 16743811"/>
            <a:gd name="adj3" fmla="val 4638"/>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CAA2F71-369A-47BE-BCBE-F65069EB6110}">
      <dsp:nvSpPr>
        <dsp:cNvPr id="0" name=""/>
        <dsp:cNvSpPr/>
      </dsp:nvSpPr>
      <dsp:spPr>
        <a:xfrm>
          <a:off x="1859434" y="2383852"/>
          <a:ext cx="3984696" cy="2386594"/>
        </a:xfrm>
        <a:prstGeom prst="blockArc">
          <a:avLst>
            <a:gd name="adj1" fmla="val 11"/>
            <a:gd name="adj2" fmla="val 10800011"/>
            <a:gd name="adj3" fmla="val 457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A0BA3A6-7E86-4CBC-AE0F-D301149AACEC}">
      <dsp:nvSpPr>
        <dsp:cNvPr id="0" name=""/>
        <dsp:cNvSpPr/>
      </dsp:nvSpPr>
      <dsp:spPr>
        <a:xfrm>
          <a:off x="2188500" y="631975"/>
          <a:ext cx="3926202" cy="3926202"/>
        </a:xfrm>
        <a:prstGeom prst="blockArc">
          <a:avLst>
            <a:gd name="adj1" fmla="val 15663684"/>
            <a:gd name="adj2" fmla="val 1848408"/>
            <a:gd name="adj3" fmla="val 4638"/>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8985C04-74DD-4E86-8554-6C4A00DE549D}">
      <dsp:nvSpPr>
        <dsp:cNvPr id="0" name=""/>
        <dsp:cNvSpPr/>
      </dsp:nvSpPr>
      <dsp:spPr>
        <a:xfrm>
          <a:off x="2735656" y="1524724"/>
          <a:ext cx="2235999" cy="2187280"/>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CA" sz="2300" kern="1200" dirty="0" smtClean="0">
              <a:latin typeface="Calibri" pitchFamily="34" charset="0"/>
              <a:cs typeface="Calibri" pitchFamily="34" charset="0"/>
            </a:rPr>
            <a:t>Unparalleled </a:t>
          </a:r>
          <a:r>
            <a:rPr lang="en-CA" sz="2300" b="1" kern="1200" dirty="0" smtClean="0">
              <a:latin typeface="Calibri" pitchFamily="34" charset="0"/>
              <a:cs typeface="Calibri" pitchFamily="34" charset="0"/>
            </a:rPr>
            <a:t>DONOR EXPERIENCE</a:t>
          </a:r>
        </a:p>
      </dsp:txBody>
      <dsp:txXfrm>
        <a:off x="3063110" y="1845044"/>
        <a:ext cx="1581091" cy="1546640"/>
      </dsp:txXfrm>
    </dsp:sp>
    <dsp:sp modelId="{6C03E7CB-C0B6-49FC-A0BE-374732325995}">
      <dsp:nvSpPr>
        <dsp:cNvPr id="0" name=""/>
        <dsp:cNvSpPr/>
      </dsp:nvSpPr>
      <dsp:spPr>
        <a:xfrm>
          <a:off x="2812160" y="-64763"/>
          <a:ext cx="2082991" cy="1531096"/>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0" kern="1200" dirty="0" smtClean="0">
              <a:latin typeface="Calibri" pitchFamily="34" charset="0"/>
              <a:cs typeface="Calibri" pitchFamily="34" charset="0"/>
            </a:rPr>
            <a:t>Deep    </a:t>
          </a:r>
          <a:r>
            <a:rPr lang="en-CA" sz="1800" b="1" kern="1200" dirty="0" smtClean="0">
              <a:latin typeface="Calibri" pitchFamily="34" charset="0"/>
              <a:cs typeface="Calibri" pitchFamily="34" charset="0"/>
            </a:rPr>
            <a:t>RESPECT</a:t>
          </a:r>
          <a:endParaRPr lang="en-CA" sz="1800" b="1" kern="1200" dirty="0">
            <a:latin typeface="Calibri" pitchFamily="34" charset="0"/>
            <a:cs typeface="Calibri" pitchFamily="34" charset="0"/>
          </a:endParaRPr>
        </a:p>
      </dsp:txBody>
      <dsp:txXfrm>
        <a:off x="3117207" y="159461"/>
        <a:ext cx="1472897" cy="1082648"/>
      </dsp:txXfrm>
    </dsp:sp>
    <dsp:sp modelId="{4A7146FC-7D40-44A3-A23B-5EC3708FC01B}">
      <dsp:nvSpPr>
        <dsp:cNvPr id="0" name=""/>
        <dsp:cNvSpPr/>
      </dsp:nvSpPr>
      <dsp:spPr>
        <a:xfrm>
          <a:off x="4757113" y="2811606"/>
          <a:ext cx="2082991" cy="1531096"/>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0" kern="1200" dirty="0" smtClean="0">
              <a:latin typeface="Calibri" pitchFamily="34" charset="0"/>
              <a:cs typeface="Calibri" pitchFamily="34" charset="0"/>
            </a:rPr>
            <a:t>Stellar    </a:t>
          </a:r>
          <a:r>
            <a:rPr lang="en-CA" sz="1800" b="1" kern="1200" dirty="0" smtClean="0">
              <a:latin typeface="Calibri" pitchFamily="34" charset="0"/>
              <a:cs typeface="Calibri" pitchFamily="34" charset="0"/>
            </a:rPr>
            <a:t>SERVICE</a:t>
          </a:r>
          <a:endParaRPr lang="en-CA" sz="1800" b="1" kern="1200" dirty="0">
            <a:latin typeface="Calibri" pitchFamily="34" charset="0"/>
            <a:cs typeface="Calibri" pitchFamily="34" charset="0"/>
          </a:endParaRPr>
        </a:p>
      </dsp:txBody>
      <dsp:txXfrm>
        <a:off x="5062160" y="3035830"/>
        <a:ext cx="1472897" cy="1082648"/>
      </dsp:txXfrm>
    </dsp:sp>
    <dsp:sp modelId="{60B26987-C4D0-4065-B6FA-1FEA339C5D63}">
      <dsp:nvSpPr>
        <dsp:cNvPr id="0" name=""/>
        <dsp:cNvSpPr/>
      </dsp:nvSpPr>
      <dsp:spPr>
        <a:xfrm>
          <a:off x="863459" y="2811594"/>
          <a:ext cx="2082991" cy="1531096"/>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0" kern="1200" dirty="0" smtClean="0">
              <a:latin typeface="Calibri" pitchFamily="34" charset="0"/>
              <a:cs typeface="Calibri" pitchFamily="34" charset="0"/>
            </a:rPr>
            <a:t>Thoughtful </a:t>
          </a:r>
          <a:r>
            <a:rPr lang="en-CA" sz="1800" b="1" kern="1200" dirty="0" smtClean="0">
              <a:latin typeface="Calibri" pitchFamily="34" charset="0"/>
              <a:cs typeface="Calibri" pitchFamily="34" charset="0"/>
            </a:rPr>
            <a:t>ENGAGEMENT</a:t>
          </a:r>
          <a:endParaRPr lang="en-CA" sz="1800" b="1" kern="1200" dirty="0">
            <a:latin typeface="Calibri" pitchFamily="34" charset="0"/>
            <a:cs typeface="Calibri" pitchFamily="34" charset="0"/>
          </a:endParaRPr>
        </a:p>
      </dsp:txBody>
      <dsp:txXfrm>
        <a:off x="1168506" y="3035818"/>
        <a:ext cx="1472897" cy="108264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drawing1.xml><?xml version="1.0" encoding="utf-8"?>
<c:userShapes xmlns:c="http://schemas.openxmlformats.org/drawingml/2006/chart">
  <cdr:relSizeAnchor xmlns:cdr="http://schemas.openxmlformats.org/drawingml/2006/chartDrawing">
    <cdr:from>
      <cdr:x>0.06662</cdr:x>
      <cdr:y>0.93441</cdr:y>
    </cdr:from>
    <cdr:to>
      <cdr:x>0.22256</cdr:x>
      <cdr:y>0.97285</cdr:y>
    </cdr:to>
    <cdr:sp macro="" textlink="">
      <cdr:nvSpPr>
        <cdr:cNvPr id="2" name="TextBox 5"/>
        <cdr:cNvSpPr txBox="1">
          <a:spLocks xmlns:a="http://schemas.openxmlformats.org/drawingml/2006/main" noChangeArrowheads="1"/>
        </cdr:cNvSpPr>
      </cdr:nvSpPr>
      <cdr:spPr bwMode="auto">
        <a:xfrm xmlns:a="http://schemas.openxmlformats.org/drawingml/2006/main">
          <a:off x="586680" y="4911824"/>
          <a:ext cx="1373186" cy="20206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hangingPunct="1"/>
          <a:r>
            <a:rPr lang="en-CA" sz="800" b="0" i="0" dirty="0">
              <a:solidFill>
                <a:srgbClr val="7F7F7F"/>
              </a:solidFill>
            </a:rPr>
            <a:t>Source: Statistics Canada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4CB55E-ECA7-4743-8D79-3B1868A5C2C2}" type="datetimeFigureOut">
              <a:rPr lang="en-US" smtClean="0"/>
              <a:pPr/>
              <a:t>6/13/2014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E83D37-68D5-4165-B56D-A55EA63025E5}" type="slidenum">
              <a:rPr lang="en-US" smtClean="0"/>
              <a:pPr/>
              <a:t>‹#›</a:t>
            </a:fld>
            <a:endParaRPr lang="en-US"/>
          </a:p>
        </p:txBody>
      </p:sp>
    </p:spTree>
    <p:extLst>
      <p:ext uri="{BB962C8B-B14F-4D97-AF65-F5344CB8AC3E}">
        <p14:creationId xmlns:p14="http://schemas.microsoft.com/office/powerpoint/2010/main" val="35381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6000" b="1" i="1">
                <a:solidFill>
                  <a:schemeClr val="tx1"/>
                </a:solidFill>
                <a:latin typeface="Arial" charset="0"/>
              </a:defRPr>
            </a:lvl1pPr>
            <a:lvl2pPr marL="742950" indent="-285750" eaLnBrk="0" hangingPunct="0">
              <a:defRPr sz="6000" b="1" i="1">
                <a:solidFill>
                  <a:schemeClr val="tx1"/>
                </a:solidFill>
                <a:latin typeface="Arial" charset="0"/>
              </a:defRPr>
            </a:lvl2pPr>
            <a:lvl3pPr marL="1143000" indent="-228600" eaLnBrk="0" hangingPunct="0">
              <a:defRPr sz="6000" b="1" i="1">
                <a:solidFill>
                  <a:schemeClr val="tx1"/>
                </a:solidFill>
                <a:latin typeface="Arial" charset="0"/>
              </a:defRPr>
            </a:lvl3pPr>
            <a:lvl4pPr marL="1600200" indent="-228600" eaLnBrk="0" hangingPunct="0">
              <a:defRPr sz="6000" b="1" i="1">
                <a:solidFill>
                  <a:schemeClr val="tx1"/>
                </a:solidFill>
                <a:latin typeface="Arial" charset="0"/>
              </a:defRPr>
            </a:lvl4pPr>
            <a:lvl5pPr marL="2057400" indent="-228600" eaLnBrk="0" hangingPunct="0">
              <a:defRPr sz="6000" b="1" i="1">
                <a:solidFill>
                  <a:schemeClr val="tx1"/>
                </a:solidFill>
                <a:latin typeface="Arial" charset="0"/>
              </a:defRPr>
            </a:lvl5pPr>
            <a:lvl6pPr marL="2514600" indent="-228600" eaLnBrk="0" fontAlgn="base" hangingPunct="0">
              <a:spcBef>
                <a:spcPct val="0"/>
              </a:spcBef>
              <a:spcAft>
                <a:spcPct val="0"/>
              </a:spcAft>
              <a:defRPr sz="6000" b="1" i="1">
                <a:solidFill>
                  <a:schemeClr val="tx1"/>
                </a:solidFill>
                <a:latin typeface="Arial" charset="0"/>
              </a:defRPr>
            </a:lvl6pPr>
            <a:lvl7pPr marL="2971800" indent="-228600" eaLnBrk="0" fontAlgn="base" hangingPunct="0">
              <a:spcBef>
                <a:spcPct val="0"/>
              </a:spcBef>
              <a:spcAft>
                <a:spcPct val="0"/>
              </a:spcAft>
              <a:defRPr sz="6000" b="1" i="1">
                <a:solidFill>
                  <a:schemeClr val="tx1"/>
                </a:solidFill>
                <a:latin typeface="Arial" charset="0"/>
              </a:defRPr>
            </a:lvl7pPr>
            <a:lvl8pPr marL="3429000" indent="-228600" eaLnBrk="0" fontAlgn="base" hangingPunct="0">
              <a:spcBef>
                <a:spcPct val="0"/>
              </a:spcBef>
              <a:spcAft>
                <a:spcPct val="0"/>
              </a:spcAft>
              <a:defRPr sz="6000" b="1" i="1">
                <a:solidFill>
                  <a:schemeClr val="tx1"/>
                </a:solidFill>
                <a:latin typeface="Arial" charset="0"/>
              </a:defRPr>
            </a:lvl8pPr>
            <a:lvl9pPr marL="3886200" indent="-228600" eaLnBrk="0" fontAlgn="base" hangingPunct="0">
              <a:spcBef>
                <a:spcPct val="0"/>
              </a:spcBef>
              <a:spcAft>
                <a:spcPct val="0"/>
              </a:spcAft>
              <a:defRPr sz="6000" b="1" i="1">
                <a:solidFill>
                  <a:schemeClr val="tx1"/>
                </a:solidFill>
                <a:latin typeface="Arial" charset="0"/>
              </a:defRPr>
            </a:lvl9pPr>
          </a:lstStyle>
          <a:p>
            <a:pPr eaLnBrk="1" hangingPunct="1">
              <a:defRPr/>
            </a:pPr>
            <a:fld id="{802248F4-9A3B-418C-A116-08D06244326A}" type="slidenum">
              <a:rPr lang="en-CA" sz="1200" smtClean="0">
                <a:solidFill>
                  <a:prstClr val="black"/>
                </a:solidFill>
              </a:rPr>
              <a:pPr eaLnBrk="1" hangingPunct="1">
                <a:defRPr/>
              </a:pPr>
              <a:t>2</a:t>
            </a:fld>
            <a:endParaRPr lang="en-CA" sz="1200" smtClean="0">
              <a:solidFill>
                <a:prstClr val="black"/>
              </a:solidFill>
            </a:endParaRPr>
          </a:p>
        </p:txBody>
      </p:sp>
      <p:sp>
        <p:nvSpPr>
          <p:cNvPr id="73732" name="Notes Placeholder 1"/>
          <p:cNvSpPr>
            <a:spLocks noGrp="1"/>
          </p:cNvSpPr>
          <p:nvPr/>
        </p:nvSpPr>
        <p:spPr bwMode="auto">
          <a:xfrm>
            <a:off x="685800" y="4344025"/>
            <a:ext cx="5486400"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endParaRPr lang="en-US" altLang="en-US" b="0" i="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5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5040"/>
            <a:fld id="{63A8C6FC-99C9-4A63-9C43-007468D102D9}" type="slidenum">
              <a:rPr lang="en-US" sz="1300">
                <a:solidFill>
                  <a:srgbClr val="000000"/>
                </a:solidFill>
                <a:latin typeface="Arial" pitchFamily="34" charset="0"/>
              </a:rPr>
              <a:pPr defTabSz="905040"/>
              <a:t>12</a:t>
            </a:fld>
            <a:endParaRPr lang="en-US" sz="1300" dirty="0">
              <a:solidFill>
                <a:srgbClr val="000000"/>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smtClean="0"/>
              <a:t>As clearly illustrated by the recent AFP-</a:t>
            </a:r>
            <a:r>
              <a:rPr lang="en-CA" dirty="0" err="1" smtClean="0"/>
              <a:t>Ipsos</a:t>
            </a:r>
            <a:r>
              <a:rPr lang="en-CA" dirty="0" smtClean="0"/>
              <a:t> Reid survey, though, there are certain areas where they strongly agree…</a:t>
            </a:r>
          </a:p>
          <a:p>
            <a:endParaRPr lang="en-CA" dirty="0"/>
          </a:p>
          <a:p>
            <a:r>
              <a:rPr lang="en-CA" dirty="0" smtClean="0"/>
              <a:t>They want you to have a plan.  (91%)</a:t>
            </a:r>
          </a:p>
          <a:p>
            <a:endParaRPr lang="en-CA" dirty="0"/>
          </a:p>
          <a:p>
            <a:r>
              <a:rPr lang="en-CA" dirty="0" smtClean="0"/>
              <a:t>They want  charities to work collaboratively (86%)</a:t>
            </a:r>
          </a:p>
          <a:p>
            <a:endParaRPr lang="en-CA" dirty="0" smtClean="0"/>
          </a:p>
          <a:p>
            <a:r>
              <a:rPr lang="en-CA" dirty="0" smtClean="0"/>
              <a:t>[AFP-</a:t>
            </a:r>
            <a:r>
              <a:rPr lang="en-CA" dirty="0" err="1" smtClean="0"/>
              <a:t>Ipsos</a:t>
            </a:r>
            <a:r>
              <a:rPr lang="en-CA" baseline="0" dirty="0" smtClean="0"/>
              <a:t> Reid survey can be accessed at: http://www.afpnet.org/files/ContentDocuments/Ipsos%20Reid%20Revised%20What%20Canadian%20Donors%20Want%20Factum.pdf]</a:t>
            </a:r>
            <a:endParaRPr lang="en-CA" dirty="0" smtClean="0"/>
          </a:p>
        </p:txBody>
      </p:sp>
      <p:sp>
        <p:nvSpPr>
          <p:cNvPr id="4" name="Slide Number Placeholder 3"/>
          <p:cNvSpPr>
            <a:spLocks noGrp="1"/>
          </p:cNvSpPr>
          <p:nvPr>
            <p:ph type="sldNum" sz="quarter" idx="5"/>
          </p:nvPr>
        </p:nvSpPr>
        <p:spPr/>
        <p:txBody>
          <a:bodyPr/>
          <a:lstStyle/>
          <a:p>
            <a:pPr>
              <a:defRPr/>
            </a:pPr>
            <a:fld id="{3F905EF3-87BA-4822-9E6A-D0068AF3801E}" type="slidenum">
              <a:rPr lang="en-CA" smtClean="0"/>
              <a:pPr>
                <a:defRPr/>
              </a:pPr>
              <a:t>13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Sadly, there is still a fixation on overhead, 78% say then want you to spend less on overhead.</a:t>
            </a:r>
          </a:p>
          <a:p>
            <a:endParaRPr lang="en-CA" dirty="0"/>
          </a:p>
          <a:p>
            <a:r>
              <a:rPr lang="en-CA" dirty="0" smtClean="0"/>
              <a:t>They want more innovation when it comes to fundraising…</a:t>
            </a:r>
            <a:endParaRPr lang="en-CA" dirty="0"/>
          </a:p>
        </p:txBody>
      </p:sp>
      <p:sp>
        <p:nvSpPr>
          <p:cNvPr id="4" name="Slide Number Placeholder 3"/>
          <p:cNvSpPr>
            <a:spLocks noGrp="1"/>
          </p:cNvSpPr>
          <p:nvPr>
            <p:ph type="sldNum" sz="quarter" idx="10"/>
          </p:nvPr>
        </p:nvSpPr>
        <p:spPr/>
        <p:txBody>
          <a:bodyPr/>
          <a:lstStyle/>
          <a:p>
            <a:pPr>
              <a:defRPr/>
            </a:pPr>
            <a:fld id="{5D1843A1-7299-4C2C-8F31-D783C673EE19}" type="slidenum">
              <a:rPr lang="en-CA" smtClean="0"/>
              <a:pPr>
                <a:defRPr/>
              </a:pPr>
              <a:t>14</a:t>
            </a:fld>
            <a:endParaRPr lang="en-CA"/>
          </a:p>
        </p:txBody>
      </p:sp>
    </p:spTree>
    <p:extLst>
      <p:ext uri="{BB962C8B-B14F-4D97-AF65-F5344CB8AC3E}">
        <p14:creationId xmlns:p14="http://schemas.microsoft.com/office/powerpoint/2010/main" val="2820316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They want  you to update them on progress…</a:t>
            </a:r>
          </a:p>
          <a:p>
            <a:endParaRPr lang="en-CA" dirty="0"/>
          </a:p>
          <a:p>
            <a:r>
              <a:rPr lang="en-CA" dirty="0" smtClean="0"/>
              <a:t>But perhaps the most interesting finding of all and one that is giving us pause at KCI is that they want you to ask for money less often (with 62% saying they would like to be asked once or less per year).</a:t>
            </a:r>
            <a:endParaRPr lang="en-CA" dirty="0"/>
          </a:p>
        </p:txBody>
      </p:sp>
      <p:sp>
        <p:nvSpPr>
          <p:cNvPr id="4" name="Slide Number Placeholder 3"/>
          <p:cNvSpPr>
            <a:spLocks noGrp="1"/>
          </p:cNvSpPr>
          <p:nvPr>
            <p:ph type="sldNum" sz="quarter" idx="10"/>
          </p:nvPr>
        </p:nvSpPr>
        <p:spPr/>
        <p:txBody>
          <a:bodyPr/>
          <a:lstStyle/>
          <a:p>
            <a:pPr>
              <a:defRPr/>
            </a:pPr>
            <a:fld id="{5D1843A1-7299-4C2C-8F31-D783C673EE19}" type="slidenum">
              <a:rPr lang="en-CA" smtClean="0"/>
              <a:pPr>
                <a:defRPr/>
              </a:pPr>
              <a:t>15</a:t>
            </a:fld>
            <a:endParaRPr lang="en-CA"/>
          </a:p>
        </p:txBody>
      </p:sp>
    </p:spTree>
    <p:extLst>
      <p:ext uri="{BB962C8B-B14F-4D97-AF65-F5344CB8AC3E}">
        <p14:creationId xmlns:p14="http://schemas.microsoft.com/office/powerpoint/2010/main" val="71323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smtClean="0"/>
              <a:t>And this is reinforced by recent survey insights from Cygnus Donor Survey, which shows that your loyal donors stay loyal when…</a:t>
            </a:r>
          </a:p>
          <a:p>
            <a:endParaRPr lang="en-CA" dirty="0"/>
          </a:p>
          <a:p>
            <a:r>
              <a:rPr lang="en-CA" dirty="0" smtClean="0"/>
              <a:t>And look elsewhere when…</a:t>
            </a:r>
          </a:p>
          <a:p>
            <a:endParaRPr lang="en-CA" dirty="0" smtClean="0"/>
          </a:p>
          <a:p>
            <a:r>
              <a:rPr lang="en-CA" dirty="0" smtClean="0"/>
              <a:t>This </a:t>
            </a:r>
            <a:r>
              <a:rPr lang="en-CA" dirty="0" err="1" smtClean="0"/>
              <a:t>oversolicitation</a:t>
            </a:r>
            <a:r>
              <a:rPr lang="en-CA" dirty="0" smtClean="0"/>
              <a:t> issue is one that I think we need to be concerned about.  We talk often about the concept of “donor fatigue”.  I think we need to start to think about “ask fatigue”.</a:t>
            </a:r>
          </a:p>
          <a:p>
            <a:endParaRPr lang="en-CA" dirty="0"/>
          </a:p>
          <a:p>
            <a:r>
              <a:rPr lang="en-CA" dirty="0" smtClean="0"/>
              <a:t>Consider the following…</a:t>
            </a:r>
          </a:p>
          <a:p>
            <a:endParaRPr lang="en-CA" dirty="0" smtClean="0"/>
          </a:p>
          <a:p>
            <a:r>
              <a:rPr lang="en-CA" dirty="0" smtClean="0"/>
              <a:t>[The</a:t>
            </a:r>
            <a:r>
              <a:rPr lang="en-CA" baseline="0" dirty="0" smtClean="0"/>
              <a:t> Cygnus Donor Survey can be accessed at http://www.cygresearch.com/downloads/]</a:t>
            </a:r>
            <a:endParaRPr lang="en-CA" dirty="0" smtClean="0"/>
          </a:p>
          <a:p>
            <a:endParaRPr lang="en-CA" dirty="0" smtClean="0"/>
          </a:p>
          <a:p>
            <a:endParaRPr lang="en-CA" dirty="0" smtClean="0"/>
          </a:p>
        </p:txBody>
      </p:sp>
      <p:sp>
        <p:nvSpPr>
          <p:cNvPr id="4" name="Slide Number Placeholder 3"/>
          <p:cNvSpPr>
            <a:spLocks noGrp="1"/>
          </p:cNvSpPr>
          <p:nvPr>
            <p:ph type="sldNum" sz="quarter" idx="5"/>
          </p:nvPr>
        </p:nvSpPr>
        <p:spPr/>
        <p:txBody>
          <a:bodyPr/>
          <a:lstStyle/>
          <a:p>
            <a:pPr>
              <a:defRPr/>
            </a:pPr>
            <a:fld id="{C464D992-9BF7-4D3E-B63B-1DB6F7F21B14}" type="slidenum">
              <a:rPr lang="en-CA" smtClean="0"/>
              <a:pPr>
                <a:defRPr/>
              </a:pPr>
              <a:t>16</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CA" dirty="0" smtClean="0"/>
              <a:t>At KCI, we define the donor experience as being the centre of three key concepts…</a:t>
            </a:r>
          </a:p>
          <a:p>
            <a:pPr>
              <a:defRPr/>
            </a:pPr>
            <a:r>
              <a:rPr lang="en-CA" dirty="0" smtClean="0"/>
              <a:t>[comments on the value of recognizing cumulative giving could go here…]</a:t>
            </a:r>
          </a:p>
          <a:p>
            <a:pPr>
              <a:defRPr/>
            </a:pPr>
            <a:r>
              <a:rPr lang="en-CA" dirty="0" smtClean="0"/>
              <a:t>THEME/KEY MESSAGE – NEED TO SHIFT THE NARRATIVE FROM DONORS AS OUTSIDERS TO DONORS AS INSIDERS</a:t>
            </a:r>
          </a:p>
          <a:p>
            <a:pPr>
              <a:defRPr/>
            </a:pPr>
            <a:r>
              <a:rPr lang="en-CA" dirty="0" smtClean="0"/>
              <a:t>And most importantly there is a shift in understanding our donors and their expectations.</a:t>
            </a:r>
          </a:p>
          <a:p>
            <a:pPr marL="168244" indent="-168244">
              <a:buFontTx/>
              <a:buChar char="-"/>
              <a:defRPr/>
            </a:pPr>
            <a:r>
              <a:rPr lang="en-CA" dirty="0" smtClean="0"/>
              <a:t>Donor as insiders</a:t>
            </a:r>
          </a:p>
          <a:p>
            <a:pPr marL="168244" indent="-168244">
              <a:buFontTx/>
              <a:buChar char="-"/>
              <a:defRPr/>
            </a:pPr>
            <a:r>
              <a:rPr lang="en-CA" dirty="0" smtClean="0"/>
              <a:t>Donors as partners</a:t>
            </a:r>
          </a:p>
          <a:p>
            <a:pPr marL="168244" indent="-168244">
              <a:buFontTx/>
              <a:buChar char="-"/>
              <a:defRPr/>
            </a:pPr>
            <a:r>
              <a:rPr lang="en-CA" dirty="0" smtClean="0"/>
              <a:t>Donors as engaged and involved as they want to be</a:t>
            </a:r>
          </a:p>
          <a:p>
            <a:pPr marL="168244" indent="-168244">
              <a:buFontTx/>
              <a:buChar char="-"/>
              <a:defRPr/>
            </a:pPr>
            <a:r>
              <a:rPr lang="en-CA" dirty="0" smtClean="0"/>
              <a:t>Donors who want – yes demand more communication, more involvement, more family interaction</a:t>
            </a:r>
          </a:p>
          <a:p>
            <a:pPr marL="168244" indent="-168244">
              <a:buFontTx/>
              <a:buChar char="-"/>
              <a:defRPr/>
            </a:pPr>
            <a:r>
              <a:rPr lang="en-CA" dirty="0" smtClean="0"/>
              <a:t>Donors who need to believe they are experience the best of what your hospital has to offer in terms of engagement</a:t>
            </a:r>
          </a:p>
          <a:p>
            <a:pPr marL="168244" indent="-168244">
              <a:buFontTx/>
              <a:buChar char="-"/>
              <a:defRPr/>
            </a:pPr>
            <a:r>
              <a:rPr lang="en-CA" dirty="0" smtClean="0"/>
              <a:t>AT KCI, we’ve starting to think a lot with our clients about what their “donor experience” can and should be.  What is the donor experience that you want your donors to have?  How will you articulate it?  How will you execute on it?</a:t>
            </a:r>
          </a:p>
          <a:p>
            <a:pPr marL="168244" indent="-168244">
              <a:buFontTx/>
              <a:buChar char="-"/>
              <a:defRPr/>
            </a:pPr>
            <a:r>
              <a:rPr lang="en-CA" dirty="0" smtClean="0"/>
              <a:t>This shift is not only to needing to define with clarity what you want the experience to be, the need is to ensure its consistency and its </a:t>
            </a:r>
            <a:r>
              <a:rPr lang="en-CA" dirty="0" err="1" smtClean="0"/>
              <a:t>customiization</a:t>
            </a:r>
            <a:r>
              <a:rPr lang="en-CA" dirty="0" smtClean="0"/>
              <a:t>.</a:t>
            </a:r>
          </a:p>
          <a:p>
            <a:pPr marL="168244" indent="-168244">
              <a:buFontTx/>
              <a:buChar char="-"/>
              <a:defRPr/>
            </a:pPr>
            <a:r>
              <a:rPr lang="en-CA" dirty="0" smtClean="0"/>
              <a:t>The commitment to </a:t>
            </a:r>
            <a:r>
              <a:rPr lang="en-CA" dirty="0" err="1" smtClean="0"/>
              <a:t>prioritze</a:t>
            </a:r>
            <a:r>
              <a:rPr lang="en-CA" dirty="0" smtClean="0"/>
              <a:t> your donors and their experience.  Some may think that’s daunting or it can be embraced as the only way to go.  Donors are expecting this – all donors, small, middle, major.</a:t>
            </a:r>
          </a:p>
          <a:p>
            <a:pPr marL="168244" indent="-168244">
              <a:buFontTx/>
              <a:buChar char="-"/>
              <a:defRPr/>
            </a:pPr>
            <a:r>
              <a:rPr lang="en-CA" dirty="0" smtClean="0"/>
              <a:t>Donors expect a unique donor experience and that will engender loyalty.</a:t>
            </a:r>
          </a:p>
        </p:txBody>
      </p:sp>
      <p:sp>
        <p:nvSpPr>
          <p:cNvPr id="4" name="Slide Number Placeholder 3"/>
          <p:cNvSpPr>
            <a:spLocks noGrp="1"/>
          </p:cNvSpPr>
          <p:nvPr>
            <p:ph type="sldNum" sz="quarter" idx="5"/>
          </p:nvPr>
        </p:nvSpPr>
        <p:spPr/>
        <p:txBody>
          <a:bodyPr/>
          <a:lstStyle/>
          <a:p>
            <a:pPr>
              <a:defRPr/>
            </a:pPr>
            <a:fld id="{334BD97A-C349-4E05-8616-701B13344486}" type="slidenum">
              <a:rPr lang="en-CA" smtClean="0">
                <a:solidFill>
                  <a:prstClr val="black"/>
                </a:solidFill>
              </a:rPr>
              <a:pPr>
                <a:defRPr/>
              </a:pPr>
              <a:t>17</a:t>
            </a:fld>
            <a:endParaRPr lang="en-CA">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8244" indent="-168244">
              <a:buFontTx/>
              <a:buChar char="•"/>
            </a:pPr>
            <a:r>
              <a:rPr lang="en-CA" dirty="0" smtClean="0"/>
              <a:t>We are hearing in our conversations/roundtables with fundraising professionals across the country that there is a shift in the narrative here too with respect to the role of philanthropy.</a:t>
            </a:r>
          </a:p>
          <a:p>
            <a:pPr marL="168244" indent="-168244">
              <a:buFontTx/>
              <a:buChar char="•"/>
            </a:pPr>
            <a:r>
              <a:rPr lang="en-CA" dirty="0" smtClean="0"/>
              <a:t>Philanthropy is increasingly becoming a ‘core’ source of funding for charitable organizations. Organizational priorities that philanthropy are expected to fund are increasingly becoming ‘core’ to the organization’s operations – whether that be providing patient care in a hospital, ‘keeping the lights on’ at an arts organization or funding delivery of education in educational institutions.</a:t>
            </a:r>
          </a:p>
          <a:p>
            <a:pPr marL="168244" indent="-168244">
              <a:buFontTx/>
              <a:buChar char="•"/>
            </a:pPr>
            <a:r>
              <a:rPr lang="en-CA" dirty="0"/>
              <a:t>No longer is the case one of ‘value add/excellence’ but rather one that describes the key role that philanthropy and donors play in delivering the organization’s mission</a:t>
            </a:r>
          </a:p>
          <a:p>
            <a:pPr marL="168244" indent="-168244">
              <a:buFontTx/>
              <a:buChar char="•"/>
            </a:pPr>
            <a:r>
              <a:rPr lang="en-CA" dirty="0" smtClean="0"/>
              <a:t>And finally, all of this means that philanthropy/fundraising needs to be viewed as a core function of the organization, not a sideline operation</a:t>
            </a:r>
          </a:p>
          <a:p>
            <a:pPr marL="168244" indent="-168244">
              <a:buFontTx/>
              <a:buChar char="•"/>
            </a:pPr>
            <a:endParaRPr lang="en-CA" dirty="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900" b="1" i="1">
                <a:solidFill>
                  <a:schemeClr val="tx1"/>
                </a:solidFill>
                <a:latin typeface="Arial" charset="0"/>
              </a:defRPr>
            </a:lvl1pPr>
            <a:lvl2pPr marL="729057" indent="-280406" eaLnBrk="0" hangingPunct="0">
              <a:defRPr sz="5900" b="1" i="1">
                <a:solidFill>
                  <a:schemeClr val="tx1"/>
                </a:solidFill>
                <a:latin typeface="Arial" charset="0"/>
              </a:defRPr>
            </a:lvl2pPr>
            <a:lvl3pPr marL="1121626" indent="-224325" eaLnBrk="0" hangingPunct="0">
              <a:defRPr sz="5900" b="1" i="1">
                <a:solidFill>
                  <a:schemeClr val="tx1"/>
                </a:solidFill>
                <a:latin typeface="Arial" charset="0"/>
              </a:defRPr>
            </a:lvl3pPr>
            <a:lvl4pPr marL="1570276" indent="-224325" eaLnBrk="0" hangingPunct="0">
              <a:defRPr sz="5900" b="1" i="1">
                <a:solidFill>
                  <a:schemeClr val="tx1"/>
                </a:solidFill>
                <a:latin typeface="Arial" charset="0"/>
              </a:defRPr>
            </a:lvl4pPr>
            <a:lvl5pPr marL="2018927" indent="-224325" eaLnBrk="0" hangingPunct="0">
              <a:defRPr sz="5900" b="1" i="1">
                <a:solidFill>
                  <a:schemeClr val="tx1"/>
                </a:solidFill>
                <a:latin typeface="Arial" charset="0"/>
              </a:defRPr>
            </a:lvl5pPr>
            <a:lvl6pPr marL="2467577" indent="-224325" eaLnBrk="0" fontAlgn="base" hangingPunct="0">
              <a:spcBef>
                <a:spcPct val="0"/>
              </a:spcBef>
              <a:spcAft>
                <a:spcPct val="0"/>
              </a:spcAft>
              <a:defRPr sz="5900" b="1" i="1">
                <a:solidFill>
                  <a:schemeClr val="tx1"/>
                </a:solidFill>
                <a:latin typeface="Arial" charset="0"/>
              </a:defRPr>
            </a:lvl6pPr>
            <a:lvl7pPr marL="2916227" indent="-224325" eaLnBrk="0" fontAlgn="base" hangingPunct="0">
              <a:spcBef>
                <a:spcPct val="0"/>
              </a:spcBef>
              <a:spcAft>
                <a:spcPct val="0"/>
              </a:spcAft>
              <a:defRPr sz="5900" b="1" i="1">
                <a:solidFill>
                  <a:schemeClr val="tx1"/>
                </a:solidFill>
                <a:latin typeface="Arial" charset="0"/>
              </a:defRPr>
            </a:lvl7pPr>
            <a:lvl8pPr marL="3364878" indent="-224325" eaLnBrk="0" fontAlgn="base" hangingPunct="0">
              <a:spcBef>
                <a:spcPct val="0"/>
              </a:spcBef>
              <a:spcAft>
                <a:spcPct val="0"/>
              </a:spcAft>
              <a:defRPr sz="5900" b="1" i="1">
                <a:solidFill>
                  <a:schemeClr val="tx1"/>
                </a:solidFill>
                <a:latin typeface="Arial" charset="0"/>
              </a:defRPr>
            </a:lvl8pPr>
            <a:lvl9pPr marL="3813528" indent="-224325" eaLnBrk="0" fontAlgn="base" hangingPunct="0">
              <a:spcBef>
                <a:spcPct val="0"/>
              </a:spcBef>
              <a:spcAft>
                <a:spcPct val="0"/>
              </a:spcAft>
              <a:defRPr sz="5900" b="1" i="1">
                <a:solidFill>
                  <a:schemeClr val="tx1"/>
                </a:solidFill>
                <a:latin typeface="Arial" charset="0"/>
              </a:defRPr>
            </a:lvl9pPr>
          </a:lstStyle>
          <a:p>
            <a:pPr eaLnBrk="1" hangingPunct="1">
              <a:defRPr/>
            </a:pPr>
            <a:fld id="{66E4FCC7-B3B4-438D-900D-952D19317731}" type="slidenum">
              <a:rPr lang="en-CA" sz="1200">
                <a:solidFill>
                  <a:prstClr val="black"/>
                </a:solidFill>
              </a:rPr>
              <a:pPr eaLnBrk="1" hangingPunct="1">
                <a:defRPr/>
              </a:pPr>
              <a:t>18</a:t>
            </a:fld>
            <a:endParaRPr lang="en-CA"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Like formulating a revenue generation plan.</a:t>
            </a:r>
          </a:p>
          <a:p>
            <a:endParaRPr lang="en-CA" dirty="0"/>
          </a:p>
          <a:p>
            <a:r>
              <a:rPr lang="en-CA" dirty="0" smtClean="0"/>
              <a:t>Not meant to be same old/same old strategic or business plans.  Can include annual plans, campaign plans, but takes a look at the philanthropic revenue generation potential of the organization over the longer term.</a:t>
            </a:r>
            <a:endParaRPr lang="en-CA" dirty="0"/>
          </a:p>
        </p:txBody>
      </p:sp>
      <p:sp>
        <p:nvSpPr>
          <p:cNvPr id="4" name="Slide Number Placeholder 3"/>
          <p:cNvSpPr>
            <a:spLocks noGrp="1"/>
          </p:cNvSpPr>
          <p:nvPr>
            <p:ph type="sldNum" sz="quarter" idx="10"/>
          </p:nvPr>
        </p:nvSpPr>
        <p:spPr/>
        <p:txBody>
          <a:bodyPr/>
          <a:lstStyle/>
          <a:p>
            <a:pPr>
              <a:defRPr/>
            </a:pPr>
            <a:fld id="{5D1843A1-7299-4C2C-8F31-D783C673EE19}" type="slidenum">
              <a:rPr lang="en-CA" smtClean="0"/>
              <a:pPr>
                <a:defRPr/>
              </a:pPr>
              <a:t>19</a:t>
            </a:fld>
            <a:endParaRPr lang="en-CA"/>
          </a:p>
        </p:txBody>
      </p:sp>
    </p:spTree>
    <p:extLst>
      <p:ext uri="{BB962C8B-B14F-4D97-AF65-F5344CB8AC3E}">
        <p14:creationId xmlns:p14="http://schemas.microsoft.com/office/powerpoint/2010/main" val="3169589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smtClean="0"/>
              <a:t>Which brings us to the concept that I would like to conclude with today…we have all been focused on creating a culture of philanthropy within our organizations, and are having important success here…[go through characteristics]…but what about creating a culture of expectation to give amongst Canadians…? [go through to be developed characteristics here…]</a:t>
            </a:r>
          </a:p>
          <a:p>
            <a:endParaRPr lang="en-CA" dirty="0" smtClean="0"/>
          </a:p>
          <a:p>
            <a:r>
              <a:rPr lang="en-CA" dirty="0" smtClean="0"/>
              <a:t>Note – I think it works best to focus this concept of ‘culture of expectations’ solely on the expectation of Canadians to give, rather than also talking about expectations of staff, board, etc. etc…some of that is captured in culture of philanthropy concept…and it let’s you conclude by saying what are you and your org going to do to create this culture of expectation to give in Canadians</a:t>
            </a:r>
          </a:p>
          <a:p>
            <a:endParaRPr lang="en-CA" dirty="0" smtClean="0"/>
          </a:p>
          <a:p>
            <a:endParaRPr lang="en-CA" dirty="0" smtClean="0"/>
          </a:p>
          <a:p>
            <a:endParaRPr lang="en-CA" dirty="0" smtClean="0"/>
          </a:p>
        </p:txBody>
      </p:sp>
      <p:sp>
        <p:nvSpPr>
          <p:cNvPr id="4" name="Slide Number Placeholder 3"/>
          <p:cNvSpPr>
            <a:spLocks noGrp="1"/>
          </p:cNvSpPr>
          <p:nvPr>
            <p:ph type="sldNum" sz="quarter" idx="5"/>
          </p:nvPr>
        </p:nvSpPr>
        <p:spPr/>
        <p:txBody>
          <a:bodyPr/>
          <a:lstStyle/>
          <a:p>
            <a:pPr>
              <a:defRPr/>
            </a:pPr>
            <a:fld id="{6CC7E576-30C4-43C4-AC3E-677F3B9844F6}" type="slidenum">
              <a:rPr lang="en-CA" smtClean="0"/>
              <a:pPr>
                <a:defRPr/>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05644" eaLnBrk="0" hangingPunct="0">
              <a:defRPr sz="2400">
                <a:solidFill>
                  <a:schemeClr val="tx1"/>
                </a:solidFill>
                <a:latin typeface="Times New Roman" pitchFamily="18" charset="0"/>
              </a:defRPr>
            </a:lvl1pPr>
            <a:lvl2pPr marL="720819" indent="-277238" defTabSz="905644" eaLnBrk="0" hangingPunct="0">
              <a:defRPr sz="2400">
                <a:solidFill>
                  <a:schemeClr val="tx1"/>
                </a:solidFill>
                <a:latin typeface="Times New Roman" pitchFamily="18" charset="0"/>
              </a:defRPr>
            </a:lvl2pPr>
            <a:lvl3pPr marL="1108951" indent="-221790" defTabSz="905644" eaLnBrk="0" hangingPunct="0">
              <a:defRPr sz="2400">
                <a:solidFill>
                  <a:schemeClr val="tx1"/>
                </a:solidFill>
                <a:latin typeface="Times New Roman" pitchFamily="18" charset="0"/>
              </a:defRPr>
            </a:lvl3pPr>
            <a:lvl4pPr marL="1552532" indent="-221790" defTabSz="905644" eaLnBrk="0" hangingPunct="0">
              <a:defRPr sz="2400">
                <a:solidFill>
                  <a:schemeClr val="tx1"/>
                </a:solidFill>
                <a:latin typeface="Times New Roman" pitchFamily="18" charset="0"/>
              </a:defRPr>
            </a:lvl4pPr>
            <a:lvl5pPr marL="1996112" indent="-221790" defTabSz="905644" eaLnBrk="0" hangingPunct="0">
              <a:defRPr sz="2400">
                <a:solidFill>
                  <a:schemeClr val="tx1"/>
                </a:solidFill>
                <a:latin typeface="Times New Roman" pitchFamily="18" charset="0"/>
              </a:defRPr>
            </a:lvl5pPr>
            <a:lvl6pPr marL="2439693" indent="-221790" defTabSz="905644" eaLnBrk="0" fontAlgn="base" hangingPunct="0">
              <a:spcBef>
                <a:spcPct val="0"/>
              </a:spcBef>
              <a:spcAft>
                <a:spcPct val="0"/>
              </a:spcAft>
              <a:defRPr sz="2400">
                <a:solidFill>
                  <a:schemeClr val="tx1"/>
                </a:solidFill>
                <a:latin typeface="Times New Roman" pitchFamily="18" charset="0"/>
              </a:defRPr>
            </a:lvl6pPr>
            <a:lvl7pPr marL="2883274" indent="-221790" defTabSz="905644" eaLnBrk="0" fontAlgn="base" hangingPunct="0">
              <a:spcBef>
                <a:spcPct val="0"/>
              </a:spcBef>
              <a:spcAft>
                <a:spcPct val="0"/>
              </a:spcAft>
              <a:defRPr sz="2400">
                <a:solidFill>
                  <a:schemeClr val="tx1"/>
                </a:solidFill>
                <a:latin typeface="Times New Roman" pitchFamily="18" charset="0"/>
              </a:defRPr>
            </a:lvl7pPr>
            <a:lvl8pPr marL="3326854" indent="-221790" defTabSz="905644" eaLnBrk="0" fontAlgn="base" hangingPunct="0">
              <a:spcBef>
                <a:spcPct val="0"/>
              </a:spcBef>
              <a:spcAft>
                <a:spcPct val="0"/>
              </a:spcAft>
              <a:defRPr sz="2400">
                <a:solidFill>
                  <a:schemeClr val="tx1"/>
                </a:solidFill>
                <a:latin typeface="Times New Roman" pitchFamily="18" charset="0"/>
              </a:defRPr>
            </a:lvl8pPr>
            <a:lvl9pPr marL="3770435" indent="-221790" defTabSz="905644" eaLnBrk="0" fontAlgn="base" hangingPunct="0">
              <a:spcBef>
                <a:spcPct val="0"/>
              </a:spcBef>
              <a:spcAft>
                <a:spcPct val="0"/>
              </a:spcAft>
              <a:defRPr sz="2400">
                <a:solidFill>
                  <a:schemeClr val="tx1"/>
                </a:solidFill>
                <a:latin typeface="Times New Roman" pitchFamily="18" charset="0"/>
              </a:defRPr>
            </a:lvl9pPr>
          </a:lstStyle>
          <a:p>
            <a:pPr eaLnBrk="1" hangingPunct="1"/>
            <a:fld id="{3F973C51-D333-47DC-B980-EC0B6DC59337}" type="slidenum">
              <a:rPr lang="en-US" altLang="en-US" sz="1200"/>
              <a:pPr eaLnBrk="1" hangingPunct="1"/>
              <a:t>4</a:t>
            </a:fld>
            <a:endParaRPr lang="en-US" altLang="en-US" sz="1200"/>
          </a:p>
        </p:txBody>
      </p:sp>
      <p:sp>
        <p:nvSpPr>
          <p:cNvPr id="62467" name="Rectangle 2"/>
          <p:cNvSpPr>
            <a:spLocks noGrp="1" noRot="1" noChangeAspect="1" noChangeArrowheads="1" noTextEdit="1"/>
          </p:cNvSpPr>
          <p:nvPr>
            <p:ph type="sldImg"/>
          </p:nvPr>
        </p:nvSpPr>
        <p:spPr>
          <a:xfrm>
            <a:off x="1131888" y="674688"/>
            <a:ext cx="4597400" cy="3448050"/>
          </a:xfrm>
          <a:ln/>
        </p:spPr>
      </p:sp>
      <p:sp>
        <p:nvSpPr>
          <p:cNvPr id="62468" name="Rectangle 3"/>
          <p:cNvSpPr>
            <a:spLocks noGrp="1" noChangeArrowheads="1"/>
          </p:cNvSpPr>
          <p:nvPr>
            <p:ph type="body" idx="1"/>
          </p:nvPr>
        </p:nvSpPr>
        <p:spPr>
          <a:xfrm>
            <a:off x="914194" y="4347533"/>
            <a:ext cx="5029613" cy="4121503"/>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smtClean="0"/>
              <a:t>It’s becoming increasingly more diverse due to immigration.  Our goal is 330,000 new Canadians annually, with a goal of 1million new every 3 years.</a:t>
            </a:r>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900" b="1" i="1">
                <a:solidFill>
                  <a:schemeClr val="tx1"/>
                </a:solidFill>
                <a:latin typeface="Arial" charset="0"/>
              </a:defRPr>
            </a:lvl1pPr>
            <a:lvl2pPr marL="729057" indent="-280406" eaLnBrk="0" hangingPunct="0">
              <a:defRPr sz="5900" b="1" i="1">
                <a:solidFill>
                  <a:schemeClr val="tx1"/>
                </a:solidFill>
                <a:latin typeface="Arial" charset="0"/>
              </a:defRPr>
            </a:lvl2pPr>
            <a:lvl3pPr marL="1121626" indent="-224325" eaLnBrk="0" hangingPunct="0">
              <a:defRPr sz="5900" b="1" i="1">
                <a:solidFill>
                  <a:schemeClr val="tx1"/>
                </a:solidFill>
                <a:latin typeface="Arial" charset="0"/>
              </a:defRPr>
            </a:lvl3pPr>
            <a:lvl4pPr marL="1570276" indent="-224325" eaLnBrk="0" hangingPunct="0">
              <a:defRPr sz="5900" b="1" i="1">
                <a:solidFill>
                  <a:schemeClr val="tx1"/>
                </a:solidFill>
                <a:latin typeface="Arial" charset="0"/>
              </a:defRPr>
            </a:lvl4pPr>
            <a:lvl5pPr marL="2018927" indent="-224325" eaLnBrk="0" hangingPunct="0">
              <a:defRPr sz="5900" b="1" i="1">
                <a:solidFill>
                  <a:schemeClr val="tx1"/>
                </a:solidFill>
                <a:latin typeface="Arial" charset="0"/>
              </a:defRPr>
            </a:lvl5pPr>
            <a:lvl6pPr marL="2467577" indent="-224325" eaLnBrk="0" fontAlgn="base" hangingPunct="0">
              <a:spcBef>
                <a:spcPct val="0"/>
              </a:spcBef>
              <a:spcAft>
                <a:spcPct val="0"/>
              </a:spcAft>
              <a:defRPr sz="5900" b="1" i="1">
                <a:solidFill>
                  <a:schemeClr val="tx1"/>
                </a:solidFill>
                <a:latin typeface="Arial" charset="0"/>
              </a:defRPr>
            </a:lvl6pPr>
            <a:lvl7pPr marL="2916227" indent="-224325" eaLnBrk="0" fontAlgn="base" hangingPunct="0">
              <a:spcBef>
                <a:spcPct val="0"/>
              </a:spcBef>
              <a:spcAft>
                <a:spcPct val="0"/>
              </a:spcAft>
              <a:defRPr sz="5900" b="1" i="1">
                <a:solidFill>
                  <a:schemeClr val="tx1"/>
                </a:solidFill>
                <a:latin typeface="Arial" charset="0"/>
              </a:defRPr>
            </a:lvl7pPr>
            <a:lvl8pPr marL="3364878" indent="-224325" eaLnBrk="0" fontAlgn="base" hangingPunct="0">
              <a:spcBef>
                <a:spcPct val="0"/>
              </a:spcBef>
              <a:spcAft>
                <a:spcPct val="0"/>
              </a:spcAft>
              <a:defRPr sz="5900" b="1" i="1">
                <a:solidFill>
                  <a:schemeClr val="tx1"/>
                </a:solidFill>
                <a:latin typeface="Arial" charset="0"/>
              </a:defRPr>
            </a:lvl8pPr>
            <a:lvl9pPr marL="3813528" indent="-224325" eaLnBrk="0" fontAlgn="base" hangingPunct="0">
              <a:spcBef>
                <a:spcPct val="0"/>
              </a:spcBef>
              <a:spcAft>
                <a:spcPct val="0"/>
              </a:spcAft>
              <a:defRPr sz="5900" b="1" i="1">
                <a:solidFill>
                  <a:schemeClr val="tx1"/>
                </a:solidFill>
                <a:latin typeface="Arial" charset="0"/>
              </a:defRPr>
            </a:lvl9pPr>
          </a:lstStyle>
          <a:p>
            <a:pPr eaLnBrk="1" hangingPunct="1">
              <a:defRPr/>
            </a:pPr>
            <a:fld id="{95887B9A-1EC0-42B1-8D9D-ABD732429CE4}" type="slidenum">
              <a:rPr lang="en-CA" sz="1200"/>
              <a:pPr eaLnBrk="1" hangingPunct="1">
                <a:defRPr/>
              </a:pPr>
              <a:t>5</a:t>
            </a:fld>
            <a:endParaRPr lang="en-C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smtClean="0"/>
              <a:t>And we’re getting older.  In 1971, there were 15 seniors for every 100 people of working age.  By 2056, there will be 50 seniors for every 100 </a:t>
            </a:r>
            <a:r>
              <a:rPr lang="en-CA" dirty="0" err="1" smtClean="0"/>
              <a:t>worker.s</a:t>
            </a:r>
            <a:endParaRPr lang="en-CA" dirty="0" smtClean="0"/>
          </a:p>
          <a:p>
            <a:endParaRPr lang="en-CA" dirty="0"/>
          </a:p>
          <a:p>
            <a:r>
              <a:rPr lang="en-CA" dirty="0" smtClean="0"/>
              <a:t>So, we know that our Canadian population is growing, urbanizing, diversifying and aging…..</a:t>
            </a:r>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900" b="1" i="1">
                <a:solidFill>
                  <a:schemeClr val="tx1"/>
                </a:solidFill>
                <a:latin typeface="Arial" charset="0"/>
              </a:defRPr>
            </a:lvl1pPr>
            <a:lvl2pPr marL="729057" indent="-280406" eaLnBrk="0" hangingPunct="0">
              <a:defRPr sz="5900" b="1" i="1">
                <a:solidFill>
                  <a:schemeClr val="tx1"/>
                </a:solidFill>
                <a:latin typeface="Arial" charset="0"/>
              </a:defRPr>
            </a:lvl2pPr>
            <a:lvl3pPr marL="1121626" indent="-224325" eaLnBrk="0" hangingPunct="0">
              <a:defRPr sz="5900" b="1" i="1">
                <a:solidFill>
                  <a:schemeClr val="tx1"/>
                </a:solidFill>
                <a:latin typeface="Arial" charset="0"/>
              </a:defRPr>
            </a:lvl3pPr>
            <a:lvl4pPr marL="1570276" indent="-224325" eaLnBrk="0" hangingPunct="0">
              <a:defRPr sz="5900" b="1" i="1">
                <a:solidFill>
                  <a:schemeClr val="tx1"/>
                </a:solidFill>
                <a:latin typeface="Arial" charset="0"/>
              </a:defRPr>
            </a:lvl4pPr>
            <a:lvl5pPr marL="2018927" indent="-224325" eaLnBrk="0" hangingPunct="0">
              <a:defRPr sz="5900" b="1" i="1">
                <a:solidFill>
                  <a:schemeClr val="tx1"/>
                </a:solidFill>
                <a:latin typeface="Arial" charset="0"/>
              </a:defRPr>
            </a:lvl5pPr>
            <a:lvl6pPr marL="2467577" indent="-224325" eaLnBrk="0" fontAlgn="base" hangingPunct="0">
              <a:spcBef>
                <a:spcPct val="0"/>
              </a:spcBef>
              <a:spcAft>
                <a:spcPct val="0"/>
              </a:spcAft>
              <a:defRPr sz="5900" b="1" i="1">
                <a:solidFill>
                  <a:schemeClr val="tx1"/>
                </a:solidFill>
                <a:latin typeface="Arial" charset="0"/>
              </a:defRPr>
            </a:lvl6pPr>
            <a:lvl7pPr marL="2916227" indent="-224325" eaLnBrk="0" fontAlgn="base" hangingPunct="0">
              <a:spcBef>
                <a:spcPct val="0"/>
              </a:spcBef>
              <a:spcAft>
                <a:spcPct val="0"/>
              </a:spcAft>
              <a:defRPr sz="5900" b="1" i="1">
                <a:solidFill>
                  <a:schemeClr val="tx1"/>
                </a:solidFill>
                <a:latin typeface="Arial" charset="0"/>
              </a:defRPr>
            </a:lvl7pPr>
            <a:lvl8pPr marL="3364878" indent="-224325" eaLnBrk="0" fontAlgn="base" hangingPunct="0">
              <a:spcBef>
                <a:spcPct val="0"/>
              </a:spcBef>
              <a:spcAft>
                <a:spcPct val="0"/>
              </a:spcAft>
              <a:defRPr sz="5900" b="1" i="1">
                <a:solidFill>
                  <a:schemeClr val="tx1"/>
                </a:solidFill>
                <a:latin typeface="Arial" charset="0"/>
              </a:defRPr>
            </a:lvl8pPr>
            <a:lvl9pPr marL="3813528" indent="-224325" eaLnBrk="0" fontAlgn="base" hangingPunct="0">
              <a:spcBef>
                <a:spcPct val="0"/>
              </a:spcBef>
              <a:spcAft>
                <a:spcPct val="0"/>
              </a:spcAft>
              <a:defRPr sz="5900" b="1" i="1">
                <a:solidFill>
                  <a:schemeClr val="tx1"/>
                </a:solidFill>
                <a:latin typeface="Arial" charset="0"/>
              </a:defRPr>
            </a:lvl9pPr>
          </a:lstStyle>
          <a:p>
            <a:pPr eaLnBrk="1" hangingPunct="1">
              <a:defRPr/>
            </a:pPr>
            <a:fld id="{DDB68D9F-B5BC-4A35-8733-0D6D55BDA5B6}" type="slidenum">
              <a:rPr lang="en-CA" sz="1200"/>
              <a:pPr eaLnBrk="1" hangingPunct="1">
                <a:defRPr/>
              </a:pPr>
              <a:t>6</a:t>
            </a:fld>
            <a:endParaRPr lang="en-CA"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smtClean="0"/>
              <a:t>But is it giving.?</a:t>
            </a:r>
          </a:p>
          <a:p>
            <a:endParaRPr lang="en-CA" dirty="0"/>
          </a:p>
          <a:p>
            <a:r>
              <a:rPr lang="en-CA" dirty="0" smtClean="0"/>
              <a:t>NOTE TO PRESENTER:  CLICK AFTER ASKING THE QUESTION AND “SORT OF” WILL POP UP.</a:t>
            </a:r>
          </a:p>
          <a:p>
            <a:endParaRPr lang="en-CA" dirty="0"/>
          </a:p>
          <a:p>
            <a:r>
              <a:rPr lang="en-CA" dirty="0" smtClean="0"/>
              <a:t>The answer is 	soft of.  Statistics tell us…(click forward)</a:t>
            </a:r>
          </a:p>
        </p:txBody>
      </p:sp>
      <p:sp>
        <p:nvSpPr>
          <p:cNvPr id="4" name="Slide Number Placeholder 3"/>
          <p:cNvSpPr>
            <a:spLocks noGrp="1"/>
          </p:cNvSpPr>
          <p:nvPr>
            <p:ph type="sldNum" sz="quarter" idx="5"/>
          </p:nvPr>
        </p:nvSpPr>
        <p:spPr/>
        <p:txBody>
          <a:bodyPr/>
          <a:lstStyle/>
          <a:p>
            <a:pPr>
              <a:defRPr/>
            </a:pPr>
            <a:fld id="{8984CC0B-10B7-43F0-9913-5111287C8A48}" type="slidenum">
              <a:rPr lang="en-CA" smtClean="0"/>
              <a:pPr>
                <a:defRPr/>
              </a:pPr>
              <a:t>7</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2619C0-32F9-4E06-AB4D-3A013CF3D592}"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216184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2619C0-32F9-4E06-AB4D-3A013CF3D592}"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216184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22619C0-32F9-4E06-AB4D-3A013CF3D592}"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216184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1B88A19-23BB-4101-B6A1-41D34C9CB8A8}" type="slidenum">
              <a:rPr lang="en-CA" smtClean="0"/>
              <a:t>11</a:t>
            </a:fld>
            <a:endParaRPr lang="en-CA" dirty="0"/>
          </a:p>
        </p:txBody>
      </p:sp>
    </p:spTree>
    <p:extLst>
      <p:ext uri="{BB962C8B-B14F-4D97-AF65-F5344CB8AC3E}">
        <p14:creationId xmlns:p14="http://schemas.microsoft.com/office/powerpoint/2010/main" val="145755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1.jpe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1600200"/>
            <a:ext cx="21082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75375"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8" descr="KCI-AFP-Background-Only"/>
          <p:cNvPicPr>
            <a:picLocks noChangeAspect="1" noChangeArrowheads="1"/>
          </p:cNvPicPr>
          <p:nvPr userDrawn="1"/>
        </p:nvPicPr>
        <p:blipFill>
          <a:blip r:embed="rId2" cstate="print"/>
          <a:srcRect l="500" t="818" r="1210" b="853"/>
          <a:stretch>
            <a:fillRect/>
          </a:stretch>
        </p:blipFill>
        <p:spPr bwMode="auto">
          <a:xfrm>
            <a:off x="0" y="0"/>
            <a:ext cx="9144000" cy="6858000"/>
          </a:xfrm>
          <a:prstGeom prst="rect">
            <a:avLst/>
          </a:prstGeom>
          <a:noFill/>
          <a:ln w="9525">
            <a:noFill/>
            <a:miter lim="800000"/>
            <a:headEnd/>
            <a:tailEnd/>
          </a:ln>
        </p:spPr>
      </p:pic>
      <p:sp>
        <p:nvSpPr>
          <p:cNvPr id="5" name="AutoShape 9"/>
          <p:cNvSpPr>
            <a:spLocks noChangeArrowheads="1"/>
          </p:cNvSpPr>
          <p:nvPr userDrawn="1"/>
        </p:nvSpPr>
        <p:spPr bwMode="auto">
          <a:xfrm rot="10800000">
            <a:off x="8459788" y="0"/>
            <a:ext cx="684212" cy="3429000"/>
          </a:xfrm>
          <a:prstGeom prst="rtTriangle">
            <a:avLst/>
          </a:prstGeom>
          <a:solidFill>
            <a:schemeClr val="bg1"/>
          </a:solidFill>
          <a:ln w="9525">
            <a:solidFill>
              <a:schemeClr val="bg1"/>
            </a:solidFill>
            <a:miter lim="800000"/>
            <a:headEnd/>
            <a:tailEnd/>
          </a:ln>
        </p:spPr>
        <p:txBody>
          <a:bodyPr wrap="none" anchor="ctr"/>
          <a:lstStyle/>
          <a:p>
            <a:pPr fontAlgn="base">
              <a:spcBef>
                <a:spcPct val="0"/>
              </a:spcBef>
              <a:spcAft>
                <a:spcPct val="0"/>
              </a:spcAft>
            </a:pPr>
            <a:endParaRPr lang="en-US" sz="6000" b="1" i="1">
              <a:solidFill>
                <a:srgbClr val="000000"/>
              </a:solidFill>
            </a:endParaRPr>
          </a:p>
        </p:txBody>
      </p:sp>
      <p:sp>
        <p:nvSpPr>
          <p:cNvPr id="6" name="AutoShape 10"/>
          <p:cNvSpPr>
            <a:spLocks noChangeArrowheads="1"/>
          </p:cNvSpPr>
          <p:nvPr userDrawn="1"/>
        </p:nvSpPr>
        <p:spPr bwMode="auto">
          <a:xfrm flipH="1">
            <a:off x="8459788" y="3433763"/>
            <a:ext cx="684212" cy="3429000"/>
          </a:xfrm>
          <a:prstGeom prst="rtTriangle">
            <a:avLst/>
          </a:prstGeom>
          <a:solidFill>
            <a:schemeClr val="bg1"/>
          </a:solidFill>
          <a:ln w="9525">
            <a:solidFill>
              <a:schemeClr val="bg1"/>
            </a:solidFill>
            <a:miter lim="800000"/>
            <a:headEnd/>
            <a:tailEnd/>
          </a:ln>
        </p:spPr>
        <p:txBody>
          <a:bodyPr wrap="none" anchor="ctr"/>
          <a:lstStyle/>
          <a:p>
            <a:pPr fontAlgn="base">
              <a:spcBef>
                <a:spcPct val="0"/>
              </a:spcBef>
              <a:spcAft>
                <a:spcPct val="0"/>
              </a:spcAft>
            </a:pPr>
            <a:endParaRPr lang="en-US" sz="6000" b="1" i="1">
              <a:solidFill>
                <a:srgbClr val="000000"/>
              </a:solidFill>
            </a:endParaRPr>
          </a:p>
        </p:txBody>
      </p:sp>
      <p:pic>
        <p:nvPicPr>
          <p:cNvPr id="7" name="Picture 13" descr="KCI Arrows RGB"/>
          <p:cNvPicPr>
            <a:picLocks noChangeAspect="1" noChangeArrowheads="1"/>
          </p:cNvPicPr>
          <p:nvPr userDrawn="1"/>
        </p:nvPicPr>
        <p:blipFill>
          <a:blip r:embed="rId3" cstate="print"/>
          <a:srcRect/>
          <a:stretch>
            <a:fillRect/>
          </a:stretch>
        </p:blipFill>
        <p:spPr bwMode="auto">
          <a:xfrm>
            <a:off x="2339975" y="349250"/>
            <a:ext cx="2089150" cy="2044700"/>
          </a:xfrm>
          <a:prstGeom prst="rect">
            <a:avLst/>
          </a:prstGeom>
          <a:noFill/>
          <a:ln w="9525">
            <a:noFill/>
            <a:miter lim="800000"/>
            <a:headEnd/>
            <a:tailEnd/>
          </a:ln>
        </p:spPr>
      </p:pic>
      <p:pic>
        <p:nvPicPr>
          <p:cNvPr id="8" name="Picture 17"/>
          <p:cNvPicPr>
            <a:picLocks noChangeAspect="1" noChangeArrowheads="1"/>
          </p:cNvPicPr>
          <p:nvPr userDrawn="1"/>
        </p:nvPicPr>
        <p:blipFill>
          <a:blip r:embed="rId4" cstate="print">
            <a:clrChange>
              <a:clrFrom>
                <a:srgbClr val="004990"/>
              </a:clrFrom>
              <a:clrTo>
                <a:srgbClr val="004990">
                  <a:alpha val="0"/>
                </a:srgbClr>
              </a:clrTo>
            </a:clrChange>
          </a:blip>
          <a:srcRect l="31790" t="19833" r="27914" b="47542"/>
          <a:stretch>
            <a:fillRect/>
          </a:stretch>
        </p:blipFill>
        <p:spPr bwMode="auto">
          <a:xfrm>
            <a:off x="6732588" y="5876925"/>
            <a:ext cx="1727200" cy="874713"/>
          </a:xfrm>
          <a:prstGeom prst="rect">
            <a:avLst/>
          </a:prstGeom>
          <a:noFill/>
          <a:ln w="9525">
            <a:noFill/>
            <a:miter lim="800000"/>
            <a:headEnd/>
            <a:tailEnd/>
          </a:ln>
        </p:spPr>
      </p:pic>
      <p:sp>
        <p:nvSpPr>
          <p:cNvPr id="3074" name="Rectangle 2"/>
          <p:cNvSpPr>
            <a:spLocks noGrp="1" noChangeArrowheads="1"/>
          </p:cNvSpPr>
          <p:nvPr>
            <p:ph type="ctrTitle"/>
          </p:nvPr>
        </p:nvSpPr>
        <p:spPr>
          <a:xfrm>
            <a:off x="107950" y="2679700"/>
            <a:ext cx="8964613" cy="1470025"/>
          </a:xfrm>
        </p:spPr>
        <p:txBody>
          <a:bodyPr/>
          <a:lstStyle>
            <a:lvl1pPr algn="r">
              <a:defRPr>
                <a:solidFill>
                  <a:schemeClr val="bg1"/>
                </a:solidFill>
              </a:defRPr>
            </a:lvl1pPr>
          </a:lstStyle>
          <a:p>
            <a:pPr lvl="0"/>
            <a:r>
              <a:rPr lang="en-US" noProof="0" smtClean="0"/>
              <a:t>Click to edit Master title </a:t>
            </a:r>
          </a:p>
        </p:txBody>
      </p:sp>
      <p:sp>
        <p:nvSpPr>
          <p:cNvPr id="3075" name="Rectangle 3"/>
          <p:cNvSpPr>
            <a:spLocks noGrp="1" noChangeArrowheads="1"/>
          </p:cNvSpPr>
          <p:nvPr>
            <p:ph type="subTitle" idx="1"/>
          </p:nvPr>
        </p:nvSpPr>
        <p:spPr>
          <a:xfrm>
            <a:off x="2124075" y="4365625"/>
            <a:ext cx="6400800" cy="673100"/>
          </a:xfrm>
        </p:spPr>
        <p:txBody>
          <a:bodyPr/>
          <a:lstStyle>
            <a:lvl1pPr marL="0" indent="0" algn="r">
              <a:buFontTx/>
              <a:buNone/>
              <a:defRPr>
                <a:solidFill>
                  <a:schemeClr val="bg1"/>
                </a:solidFill>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600200"/>
            <a:ext cx="4279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42814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3563" y="274638"/>
            <a:ext cx="221932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74638"/>
            <a:ext cx="65103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805106" cy="579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quarter" idx="10"/>
          </p:nvPr>
        </p:nvSpPr>
        <p:spPr>
          <a:xfrm>
            <a:off x="0" y="0"/>
            <a:ext cx="5508625" cy="549275"/>
          </a:xfrm>
        </p:spPr>
        <p:txBody>
          <a:bodyPr anchor="ctr" anchorCtr="0">
            <a:noAutofit/>
          </a:bodyPr>
          <a:lstStyle>
            <a:lvl1pPr marL="0" indent="0">
              <a:buNone/>
              <a:defRPr sz="2800" b="1">
                <a:solidFill>
                  <a:schemeClr val="bg1"/>
                </a:solidFill>
                <a:latin typeface="Arial" pitchFamily="34" charset="0"/>
                <a:cs typeface="Arial" pitchFamily="34" charset="0"/>
              </a:defRPr>
            </a:lvl1pPr>
          </a:lstStyle>
          <a:p>
            <a:pPr lvl="0"/>
            <a:r>
              <a:rPr lang="en-US" smtClean="0"/>
              <a:t>Click to edit Master text</a:t>
            </a:r>
            <a:endParaRPr lang="en-US"/>
          </a:p>
        </p:txBody>
      </p:sp>
      <p:sp>
        <p:nvSpPr>
          <p:cNvPr id="5" name="Slide Number Placeholder 2"/>
          <p:cNvSpPr>
            <a:spLocks noGrp="1"/>
          </p:cNvSpPr>
          <p:nvPr>
            <p:ph type="sldNum" sz="quarter" idx="12"/>
          </p:nvPr>
        </p:nvSpPr>
        <p:spPr>
          <a:xfrm>
            <a:off x="1588" y="6492875"/>
            <a:ext cx="2133600" cy="365125"/>
          </a:xfrm>
          <a:prstGeom prst="rect">
            <a:avLst/>
          </a:prstGeom>
        </p:spPr>
        <p:txBody>
          <a:bodyPr/>
          <a:lstStyle>
            <a:lvl1pPr>
              <a:defRPr>
                <a:solidFill>
                  <a:schemeClr val="tx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021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1600200"/>
            <a:ext cx="21082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75375"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KCI-AFP-Background-Only"/>
          <p:cNvPicPr>
            <a:picLocks noChangeAspect="1" noChangeArrowheads="1"/>
          </p:cNvPicPr>
          <p:nvPr/>
        </p:nvPicPr>
        <p:blipFill>
          <a:blip r:embed="rId2" cstate="print">
            <a:extLst>
              <a:ext uri="{28A0092B-C50C-407E-A947-70E740481C1C}">
                <a14:useLocalDpi xmlns:a14="http://schemas.microsoft.com/office/drawing/2010/main" val="0"/>
              </a:ext>
            </a:extLst>
          </a:blip>
          <a:srcRect l="500" t="818" r="1210" b="8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auto">
          <a:xfrm rot="10800000">
            <a:off x="8459788" y="0"/>
            <a:ext cx="684212" cy="3429000"/>
          </a:xfrm>
          <a:prstGeom prst="rtTriangle">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CA" sz="6000" b="1" i="1">
              <a:solidFill>
                <a:srgbClr val="000000"/>
              </a:solidFill>
            </a:endParaRPr>
          </a:p>
        </p:txBody>
      </p:sp>
      <p:sp>
        <p:nvSpPr>
          <p:cNvPr id="6" name="AutoShape 4"/>
          <p:cNvSpPr>
            <a:spLocks noChangeArrowheads="1"/>
          </p:cNvSpPr>
          <p:nvPr/>
        </p:nvSpPr>
        <p:spPr bwMode="auto">
          <a:xfrm flipH="1">
            <a:off x="8459788" y="3433763"/>
            <a:ext cx="684212" cy="3429000"/>
          </a:xfrm>
          <a:prstGeom prst="rtTriangle">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CA" sz="6000" b="1" i="1">
              <a:solidFill>
                <a:srgbClr val="000000"/>
              </a:solidFill>
            </a:endParaRPr>
          </a:p>
        </p:txBody>
      </p:sp>
      <p:pic>
        <p:nvPicPr>
          <p:cNvPr id="7" name="Picture 7" descr="KCI Arrows 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349250"/>
            <a:ext cx="20891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4" cstate="print">
            <a:clrChange>
              <a:clrFrom>
                <a:srgbClr val="004990"/>
              </a:clrFrom>
              <a:clrTo>
                <a:srgbClr val="004990">
                  <a:alpha val="0"/>
                </a:srgbClr>
              </a:clrTo>
            </a:clrChange>
            <a:extLst>
              <a:ext uri="{28A0092B-C50C-407E-A947-70E740481C1C}">
                <a14:useLocalDpi xmlns:a14="http://schemas.microsoft.com/office/drawing/2010/main" val="0"/>
              </a:ext>
            </a:extLst>
          </a:blip>
          <a:srcRect l="31790" t="19833" r="27914" b="47542"/>
          <a:stretch>
            <a:fillRect/>
          </a:stretch>
        </p:blipFill>
        <p:spPr bwMode="auto">
          <a:xfrm>
            <a:off x="6732588" y="5876925"/>
            <a:ext cx="172720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5"/>
          <p:cNvSpPr>
            <a:spLocks noGrp="1" noChangeArrowheads="1"/>
          </p:cNvSpPr>
          <p:nvPr>
            <p:ph type="ctrTitle"/>
          </p:nvPr>
        </p:nvSpPr>
        <p:spPr>
          <a:xfrm>
            <a:off x="107950" y="2679700"/>
            <a:ext cx="8964613" cy="1470025"/>
          </a:xfrm>
        </p:spPr>
        <p:txBody>
          <a:bodyPr/>
          <a:lstStyle>
            <a:lvl1pPr algn="r">
              <a:defRPr>
                <a:solidFill>
                  <a:schemeClr val="bg1"/>
                </a:solidFill>
              </a:defRPr>
            </a:lvl1pPr>
          </a:lstStyle>
          <a:p>
            <a:pPr lvl="0"/>
            <a:r>
              <a:rPr lang="en-US" noProof="0" smtClean="0"/>
              <a:t>Click to edit Master title </a:t>
            </a:r>
          </a:p>
        </p:txBody>
      </p:sp>
      <p:sp>
        <p:nvSpPr>
          <p:cNvPr id="24582" name="Rectangle 6"/>
          <p:cNvSpPr>
            <a:spLocks noGrp="1" noChangeArrowheads="1"/>
          </p:cNvSpPr>
          <p:nvPr>
            <p:ph type="subTitle" idx="1"/>
          </p:nvPr>
        </p:nvSpPr>
        <p:spPr>
          <a:xfrm>
            <a:off x="2124075" y="4365625"/>
            <a:ext cx="6400800" cy="673100"/>
          </a:xfrm>
        </p:spPr>
        <p:txBody>
          <a:bodyPr/>
          <a:lstStyle>
            <a:lvl1pPr marL="0" indent="0" algn="r">
              <a:buFontTx/>
              <a:buNone/>
              <a:defRPr>
                <a:solidFill>
                  <a:schemeClr val="bg1"/>
                </a:solidFill>
              </a:defRPr>
            </a:lvl1pPr>
          </a:lstStyle>
          <a:p>
            <a:pPr lvl="0"/>
            <a:r>
              <a:rPr lang="en-US" noProof="0" smtClean="0"/>
              <a:t>Click to edit Master subtitle style</a:t>
            </a:r>
          </a:p>
        </p:txBody>
      </p:sp>
      <p:pic>
        <p:nvPicPr>
          <p:cNvPr id="9" name="Picture 14" descr="http://smartcanucks.ca/wp-content/uploads/2010/08/zoo.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5536" y="827938"/>
            <a:ext cx="2157201" cy="108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338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sz="2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8755355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541788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50825" y="1600200"/>
            <a:ext cx="4279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83125" y="1600200"/>
            <a:ext cx="42814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34320639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0685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143856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129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3093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2667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43352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3563" y="274638"/>
            <a:ext cx="2219325"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50825" y="274638"/>
            <a:ext cx="65103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86226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891274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61609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75944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6256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65671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276437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8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6384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0829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929758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6691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1600200"/>
            <a:ext cx="21082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75375"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1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1.png"/><Relationship Id="rId2" Type="http://schemas.openxmlformats.org/officeDocument/2006/relationships/slideLayout" Target="../slideLayouts/slideLayout13.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9.png"/><Relationship Id="rId10" Type="http://schemas.openxmlformats.org/officeDocument/2006/relationships/slideLayout" Target="../slideLayouts/slideLayout21.xml"/><Relationship Id="rId19" Type="http://schemas.openxmlformats.org/officeDocument/2006/relationships/image" Target="../media/image1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19" Type="http://schemas.openxmlformats.org/officeDocument/2006/relationships/image" Target="../media/image7.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7.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20.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9.gi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58.xml"/><Relationship Id="rId16" Type="http://schemas.openxmlformats.org/officeDocument/2006/relationships/image" Target="../media/image4.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3.png"/><Relationship Id="rId10" Type="http://schemas.openxmlformats.org/officeDocument/2006/relationships/slideLayout" Target="../slideLayouts/slideLayout66.xml"/><Relationship Id="rId19" Type="http://schemas.openxmlformats.org/officeDocument/2006/relationships/image" Target="../media/image7.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KCI-AFP-Background-Only"/>
          <p:cNvPicPr>
            <a:picLocks noChangeAspect="1" noChangeArrowheads="1"/>
          </p:cNvPicPr>
          <p:nvPr userDrawn="1"/>
        </p:nvPicPr>
        <p:blipFill>
          <a:blip r:embed="rId13" cstate="print"/>
          <a:srcRect l="500" t="818" r="1210" b="853"/>
          <a:stretch>
            <a:fillRect/>
          </a:stretch>
        </p:blipFill>
        <p:spPr bwMode="auto">
          <a:xfrm>
            <a:off x="0" y="0"/>
            <a:ext cx="9144000" cy="6858000"/>
          </a:xfrm>
          <a:prstGeom prst="rect">
            <a:avLst/>
          </a:prstGeom>
          <a:noFill/>
          <a:ln w="9525">
            <a:noFill/>
            <a:miter lim="800000"/>
            <a:headEnd/>
            <a:tailEnd/>
          </a:ln>
        </p:spPr>
      </p:pic>
      <p:pic>
        <p:nvPicPr>
          <p:cNvPr id="1027" name="Picture 8" descr="KCI_Icon_Blue1"/>
          <p:cNvPicPr>
            <a:picLocks noChangeAspect="1" noChangeArrowheads="1"/>
          </p:cNvPicPr>
          <p:nvPr userDrawn="1"/>
        </p:nvPicPr>
        <p:blipFill>
          <a:blip r:embed="rId14" cstate="print"/>
          <a:srcRect/>
          <a:stretch>
            <a:fillRect/>
          </a:stretch>
        </p:blipFill>
        <p:spPr bwMode="auto">
          <a:xfrm>
            <a:off x="179388" y="1412875"/>
            <a:ext cx="1068387" cy="1068388"/>
          </a:xfrm>
          <a:prstGeom prst="rect">
            <a:avLst/>
          </a:prstGeom>
          <a:noFill/>
          <a:ln w="9525">
            <a:noFill/>
            <a:miter lim="800000"/>
            <a:headEnd/>
            <a:tailEnd/>
          </a:ln>
        </p:spPr>
      </p:pic>
      <p:pic>
        <p:nvPicPr>
          <p:cNvPr id="1028" name="Picture 9" descr="KCI_Icon_Blue6"/>
          <p:cNvPicPr>
            <a:picLocks noChangeAspect="1" noChangeArrowheads="1"/>
          </p:cNvPicPr>
          <p:nvPr userDrawn="1"/>
        </p:nvPicPr>
        <p:blipFill>
          <a:blip r:embed="rId15" cstate="print"/>
          <a:srcRect/>
          <a:stretch>
            <a:fillRect/>
          </a:stretch>
        </p:blipFill>
        <p:spPr bwMode="auto">
          <a:xfrm>
            <a:off x="1331913" y="1419225"/>
            <a:ext cx="1068387" cy="1068388"/>
          </a:xfrm>
          <a:prstGeom prst="rect">
            <a:avLst/>
          </a:prstGeom>
          <a:noFill/>
          <a:ln w="9525">
            <a:noFill/>
            <a:miter lim="800000"/>
            <a:headEnd/>
            <a:tailEnd/>
          </a:ln>
        </p:spPr>
      </p:pic>
      <p:pic>
        <p:nvPicPr>
          <p:cNvPr id="1029" name="Picture 10" descr="KCI_Icon_Blue2"/>
          <p:cNvPicPr>
            <a:picLocks noChangeAspect="1" noChangeArrowheads="1"/>
          </p:cNvPicPr>
          <p:nvPr userDrawn="1"/>
        </p:nvPicPr>
        <p:blipFill>
          <a:blip r:embed="rId16" cstate="print"/>
          <a:srcRect/>
          <a:stretch>
            <a:fillRect/>
          </a:stretch>
        </p:blipFill>
        <p:spPr bwMode="auto">
          <a:xfrm>
            <a:off x="2455863" y="1414463"/>
            <a:ext cx="1068387" cy="1068387"/>
          </a:xfrm>
          <a:prstGeom prst="rect">
            <a:avLst/>
          </a:prstGeom>
          <a:noFill/>
          <a:ln w="9525">
            <a:noFill/>
            <a:miter lim="800000"/>
            <a:headEnd/>
            <a:tailEnd/>
          </a:ln>
        </p:spPr>
      </p:pic>
      <p:pic>
        <p:nvPicPr>
          <p:cNvPr id="1030" name="Picture 11" descr="KCI_Icon_Blue10"/>
          <p:cNvPicPr>
            <a:picLocks noChangeAspect="1" noChangeArrowheads="1"/>
          </p:cNvPicPr>
          <p:nvPr userDrawn="1"/>
        </p:nvPicPr>
        <p:blipFill>
          <a:blip r:embed="rId17" cstate="print"/>
          <a:srcRect/>
          <a:stretch>
            <a:fillRect/>
          </a:stretch>
        </p:blipFill>
        <p:spPr bwMode="auto">
          <a:xfrm>
            <a:off x="3590925" y="1414463"/>
            <a:ext cx="1068388" cy="1068387"/>
          </a:xfrm>
          <a:prstGeom prst="rect">
            <a:avLst/>
          </a:prstGeom>
          <a:noFill/>
          <a:ln w="9525">
            <a:noFill/>
            <a:miter lim="800000"/>
            <a:headEnd/>
            <a:tailEnd/>
          </a:ln>
        </p:spPr>
      </p:pic>
      <p:pic>
        <p:nvPicPr>
          <p:cNvPr id="1031" name="Picture 12" descr="KCI_Icon_Blue5"/>
          <p:cNvPicPr>
            <a:picLocks noChangeAspect="1" noChangeArrowheads="1"/>
          </p:cNvPicPr>
          <p:nvPr userDrawn="1"/>
        </p:nvPicPr>
        <p:blipFill>
          <a:blip r:embed="rId18" cstate="print"/>
          <a:srcRect/>
          <a:stretch>
            <a:fillRect/>
          </a:stretch>
        </p:blipFill>
        <p:spPr bwMode="auto">
          <a:xfrm>
            <a:off x="4721225" y="1414463"/>
            <a:ext cx="1068388" cy="1068387"/>
          </a:xfrm>
          <a:prstGeom prst="rect">
            <a:avLst/>
          </a:prstGeom>
          <a:noFill/>
          <a:ln w="9525">
            <a:noFill/>
            <a:miter lim="800000"/>
            <a:headEnd/>
            <a:tailEnd/>
          </a:ln>
        </p:spPr>
      </p:pic>
      <p:pic>
        <p:nvPicPr>
          <p:cNvPr id="1032" name="Picture 13" descr="KCI_Icon_Blue7"/>
          <p:cNvPicPr>
            <a:picLocks noChangeAspect="1" noChangeArrowheads="1"/>
          </p:cNvPicPr>
          <p:nvPr userDrawn="1"/>
        </p:nvPicPr>
        <p:blipFill>
          <a:blip r:embed="rId19" cstate="print"/>
          <a:srcRect/>
          <a:stretch>
            <a:fillRect/>
          </a:stretch>
        </p:blipFill>
        <p:spPr bwMode="auto">
          <a:xfrm>
            <a:off x="5854700" y="1414463"/>
            <a:ext cx="1068388" cy="1068387"/>
          </a:xfrm>
          <a:prstGeom prst="rect">
            <a:avLst/>
          </a:prstGeom>
          <a:noFill/>
          <a:ln w="9525">
            <a:noFill/>
            <a:miter lim="800000"/>
            <a:headEnd/>
            <a:tailEnd/>
          </a:ln>
        </p:spPr>
      </p:pic>
      <p:sp>
        <p:nvSpPr>
          <p:cNvPr id="1033" name="AutoShape 16"/>
          <p:cNvSpPr>
            <a:spLocks noChangeArrowheads="1"/>
          </p:cNvSpPr>
          <p:nvPr userDrawn="1"/>
        </p:nvSpPr>
        <p:spPr bwMode="auto">
          <a:xfrm rot="10800000">
            <a:off x="8459788" y="0"/>
            <a:ext cx="684212" cy="3429000"/>
          </a:xfrm>
          <a:prstGeom prst="rtTriangle">
            <a:avLst/>
          </a:prstGeom>
          <a:solidFill>
            <a:schemeClr val="bg1"/>
          </a:solidFill>
          <a:ln w="9525">
            <a:solidFill>
              <a:schemeClr val="bg1"/>
            </a:solidFill>
            <a:miter lim="800000"/>
            <a:headEnd/>
            <a:tailEnd/>
          </a:ln>
        </p:spPr>
        <p:txBody>
          <a:bodyPr wrap="none" anchor="ctr"/>
          <a:lstStyle/>
          <a:p>
            <a:pPr fontAlgn="base">
              <a:spcBef>
                <a:spcPct val="0"/>
              </a:spcBef>
              <a:spcAft>
                <a:spcPct val="0"/>
              </a:spcAft>
            </a:pPr>
            <a:endParaRPr lang="en-US" sz="6000" b="1" i="1">
              <a:solidFill>
                <a:srgbClr val="000000"/>
              </a:solidFill>
            </a:endParaRPr>
          </a:p>
        </p:txBody>
      </p:sp>
      <p:sp>
        <p:nvSpPr>
          <p:cNvPr id="1034" name="AutoShape 17"/>
          <p:cNvSpPr>
            <a:spLocks noChangeArrowheads="1"/>
          </p:cNvSpPr>
          <p:nvPr userDrawn="1"/>
        </p:nvSpPr>
        <p:spPr bwMode="auto">
          <a:xfrm flipH="1">
            <a:off x="8459788" y="3433763"/>
            <a:ext cx="684212" cy="3429000"/>
          </a:xfrm>
          <a:prstGeom prst="rtTriangle">
            <a:avLst/>
          </a:prstGeom>
          <a:solidFill>
            <a:schemeClr val="bg1"/>
          </a:solidFill>
          <a:ln w="9525">
            <a:solidFill>
              <a:schemeClr val="bg1"/>
            </a:solidFill>
            <a:miter lim="800000"/>
            <a:headEnd/>
            <a:tailEnd/>
          </a:ln>
        </p:spPr>
        <p:txBody>
          <a:bodyPr wrap="none" anchor="ctr"/>
          <a:lstStyle/>
          <a:p>
            <a:pPr fontAlgn="base">
              <a:spcBef>
                <a:spcPct val="0"/>
              </a:spcBef>
              <a:spcAft>
                <a:spcPct val="0"/>
              </a:spcAft>
            </a:pPr>
            <a:endParaRPr lang="en-US" sz="6000" b="1" i="1">
              <a:solidFill>
                <a:srgbClr val="000000"/>
              </a:solidFill>
            </a:endParaRPr>
          </a:p>
        </p:txBody>
      </p:sp>
      <p:sp>
        <p:nvSpPr>
          <p:cNvPr id="1035" name="Rectangle 14"/>
          <p:cNvSpPr>
            <a:spLocks noGrp="1" noChangeArrowheads="1"/>
          </p:cNvSpPr>
          <p:nvPr>
            <p:ph type="title"/>
          </p:nvPr>
        </p:nvSpPr>
        <p:spPr bwMode="auto">
          <a:xfrm>
            <a:off x="663575" y="2852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5400" b="1" i="1">
          <a:solidFill>
            <a:srgbClr val="AFC80F"/>
          </a:solidFill>
          <a:latin typeface="+mj-lt"/>
          <a:ea typeface="+mj-ea"/>
          <a:cs typeface="+mj-cs"/>
        </a:defRPr>
      </a:lvl1pPr>
      <a:lvl2pPr algn="r" rtl="0" eaLnBrk="0" fontAlgn="base" hangingPunct="0">
        <a:spcBef>
          <a:spcPct val="0"/>
        </a:spcBef>
        <a:spcAft>
          <a:spcPct val="0"/>
        </a:spcAft>
        <a:defRPr sz="5400" b="1" i="1">
          <a:solidFill>
            <a:srgbClr val="AFC80F"/>
          </a:solidFill>
          <a:latin typeface="Arial" charset="0"/>
        </a:defRPr>
      </a:lvl2pPr>
      <a:lvl3pPr algn="r" rtl="0" eaLnBrk="0" fontAlgn="base" hangingPunct="0">
        <a:spcBef>
          <a:spcPct val="0"/>
        </a:spcBef>
        <a:spcAft>
          <a:spcPct val="0"/>
        </a:spcAft>
        <a:defRPr sz="5400" b="1" i="1">
          <a:solidFill>
            <a:srgbClr val="AFC80F"/>
          </a:solidFill>
          <a:latin typeface="Arial" charset="0"/>
        </a:defRPr>
      </a:lvl3pPr>
      <a:lvl4pPr algn="r" rtl="0" eaLnBrk="0" fontAlgn="base" hangingPunct="0">
        <a:spcBef>
          <a:spcPct val="0"/>
        </a:spcBef>
        <a:spcAft>
          <a:spcPct val="0"/>
        </a:spcAft>
        <a:defRPr sz="5400" b="1" i="1">
          <a:solidFill>
            <a:srgbClr val="AFC80F"/>
          </a:solidFill>
          <a:latin typeface="Arial" charset="0"/>
        </a:defRPr>
      </a:lvl4pPr>
      <a:lvl5pPr algn="r" rtl="0" eaLnBrk="0" fontAlgn="base" hangingPunct="0">
        <a:spcBef>
          <a:spcPct val="0"/>
        </a:spcBef>
        <a:spcAft>
          <a:spcPct val="0"/>
        </a:spcAft>
        <a:defRPr sz="5400" b="1" i="1">
          <a:solidFill>
            <a:srgbClr val="AFC80F"/>
          </a:solidFill>
          <a:latin typeface="Arial" charset="0"/>
        </a:defRPr>
      </a:lvl5pPr>
      <a:lvl6pPr marL="457200" algn="r" rtl="0" fontAlgn="base">
        <a:spcBef>
          <a:spcPct val="0"/>
        </a:spcBef>
        <a:spcAft>
          <a:spcPct val="0"/>
        </a:spcAft>
        <a:defRPr sz="5400" b="1" i="1">
          <a:solidFill>
            <a:srgbClr val="AFC80F"/>
          </a:solidFill>
          <a:latin typeface="Arial" charset="0"/>
        </a:defRPr>
      </a:lvl6pPr>
      <a:lvl7pPr marL="914400" algn="r" rtl="0" fontAlgn="base">
        <a:spcBef>
          <a:spcPct val="0"/>
        </a:spcBef>
        <a:spcAft>
          <a:spcPct val="0"/>
        </a:spcAft>
        <a:defRPr sz="5400" b="1" i="1">
          <a:solidFill>
            <a:srgbClr val="AFC80F"/>
          </a:solidFill>
          <a:latin typeface="Arial" charset="0"/>
        </a:defRPr>
      </a:lvl7pPr>
      <a:lvl8pPr marL="1371600" algn="r" rtl="0" fontAlgn="base">
        <a:spcBef>
          <a:spcPct val="0"/>
        </a:spcBef>
        <a:spcAft>
          <a:spcPct val="0"/>
        </a:spcAft>
        <a:defRPr sz="5400" b="1" i="1">
          <a:solidFill>
            <a:srgbClr val="AFC80F"/>
          </a:solidFill>
          <a:latin typeface="Arial" charset="0"/>
        </a:defRPr>
      </a:lvl8pPr>
      <a:lvl9pPr marL="1828800" algn="r" rtl="0" fontAlgn="base">
        <a:spcBef>
          <a:spcPct val="0"/>
        </a:spcBef>
        <a:spcAft>
          <a:spcPct val="0"/>
        </a:spcAft>
        <a:defRPr sz="5400" b="1" i="1">
          <a:solidFill>
            <a:srgbClr val="AFC80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2850" y="274638"/>
            <a:ext cx="79200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250825" y="1600200"/>
            <a:ext cx="87137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48" name="Picture 34" descr="KCI_Icon_Blue1"/>
          <p:cNvPicPr>
            <a:picLocks noChangeAspect="1" noChangeArrowheads="1"/>
          </p:cNvPicPr>
          <p:nvPr userDrawn="1"/>
        </p:nvPicPr>
        <p:blipFill>
          <a:blip r:embed="rId14" cstate="print"/>
          <a:srcRect/>
          <a:stretch>
            <a:fillRect/>
          </a:stretch>
        </p:blipFill>
        <p:spPr bwMode="auto">
          <a:xfrm>
            <a:off x="4527550" y="6137275"/>
            <a:ext cx="719138" cy="719138"/>
          </a:xfrm>
          <a:prstGeom prst="rect">
            <a:avLst/>
          </a:prstGeom>
          <a:noFill/>
          <a:ln w="9525">
            <a:noFill/>
            <a:miter lim="800000"/>
            <a:headEnd/>
            <a:tailEnd/>
          </a:ln>
        </p:spPr>
      </p:pic>
      <p:pic>
        <p:nvPicPr>
          <p:cNvPr id="6149" name="Picture 36" descr="KCI_Icon_Blue6"/>
          <p:cNvPicPr>
            <a:picLocks noChangeAspect="1" noChangeArrowheads="1"/>
          </p:cNvPicPr>
          <p:nvPr userDrawn="1"/>
        </p:nvPicPr>
        <p:blipFill>
          <a:blip r:embed="rId15" cstate="print"/>
          <a:srcRect/>
          <a:stretch>
            <a:fillRect/>
          </a:stretch>
        </p:blipFill>
        <p:spPr bwMode="auto">
          <a:xfrm>
            <a:off x="5297488" y="6143625"/>
            <a:ext cx="719137" cy="719138"/>
          </a:xfrm>
          <a:prstGeom prst="rect">
            <a:avLst/>
          </a:prstGeom>
          <a:noFill/>
          <a:ln w="9525">
            <a:noFill/>
            <a:miter lim="800000"/>
            <a:headEnd/>
            <a:tailEnd/>
          </a:ln>
        </p:spPr>
      </p:pic>
      <p:pic>
        <p:nvPicPr>
          <p:cNvPr id="6150" name="Picture 38" descr="KCI_Icon_Blue2"/>
          <p:cNvPicPr>
            <a:picLocks noChangeAspect="1" noChangeArrowheads="1"/>
          </p:cNvPicPr>
          <p:nvPr userDrawn="1"/>
        </p:nvPicPr>
        <p:blipFill>
          <a:blip r:embed="rId16" cstate="print"/>
          <a:srcRect/>
          <a:stretch>
            <a:fillRect/>
          </a:stretch>
        </p:blipFill>
        <p:spPr bwMode="auto">
          <a:xfrm>
            <a:off x="6084888" y="6138863"/>
            <a:ext cx="719137" cy="719137"/>
          </a:xfrm>
          <a:prstGeom prst="rect">
            <a:avLst/>
          </a:prstGeom>
          <a:noFill/>
          <a:ln w="9525">
            <a:noFill/>
            <a:miter lim="800000"/>
            <a:headEnd/>
            <a:tailEnd/>
          </a:ln>
        </p:spPr>
      </p:pic>
      <p:pic>
        <p:nvPicPr>
          <p:cNvPr id="6151" name="Picture 40" descr="KCI_Icon_Blue10"/>
          <p:cNvPicPr>
            <a:picLocks noChangeAspect="1" noChangeArrowheads="1"/>
          </p:cNvPicPr>
          <p:nvPr userDrawn="1"/>
        </p:nvPicPr>
        <p:blipFill>
          <a:blip r:embed="rId17" cstate="print"/>
          <a:srcRect/>
          <a:stretch>
            <a:fillRect/>
          </a:stretch>
        </p:blipFill>
        <p:spPr bwMode="auto">
          <a:xfrm>
            <a:off x="6859588" y="6138863"/>
            <a:ext cx="719137" cy="719137"/>
          </a:xfrm>
          <a:prstGeom prst="rect">
            <a:avLst/>
          </a:prstGeom>
          <a:noFill/>
          <a:ln w="9525">
            <a:noFill/>
            <a:miter lim="800000"/>
            <a:headEnd/>
            <a:tailEnd/>
          </a:ln>
        </p:spPr>
      </p:pic>
      <p:pic>
        <p:nvPicPr>
          <p:cNvPr id="6152" name="Picture 42" descr="KCI_Icon_Blue5"/>
          <p:cNvPicPr>
            <a:picLocks noChangeAspect="1" noChangeArrowheads="1"/>
          </p:cNvPicPr>
          <p:nvPr userDrawn="1"/>
        </p:nvPicPr>
        <p:blipFill>
          <a:blip r:embed="rId18" cstate="print"/>
          <a:srcRect/>
          <a:stretch>
            <a:fillRect/>
          </a:stretch>
        </p:blipFill>
        <p:spPr bwMode="auto">
          <a:xfrm>
            <a:off x="7629525" y="6138863"/>
            <a:ext cx="719138" cy="719137"/>
          </a:xfrm>
          <a:prstGeom prst="rect">
            <a:avLst/>
          </a:prstGeom>
          <a:noFill/>
          <a:ln w="9525">
            <a:noFill/>
            <a:miter lim="800000"/>
            <a:headEnd/>
            <a:tailEnd/>
          </a:ln>
        </p:spPr>
      </p:pic>
      <p:pic>
        <p:nvPicPr>
          <p:cNvPr id="6153" name="Picture 44" descr="KCI_Icon_Blue7"/>
          <p:cNvPicPr>
            <a:picLocks noChangeAspect="1" noChangeArrowheads="1"/>
          </p:cNvPicPr>
          <p:nvPr userDrawn="1"/>
        </p:nvPicPr>
        <p:blipFill>
          <a:blip r:embed="rId19" cstate="print"/>
          <a:srcRect/>
          <a:stretch>
            <a:fillRect/>
          </a:stretch>
        </p:blipFill>
        <p:spPr bwMode="auto">
          <a:xfrm>
            <a:off x="8391525" y="6138863"/>
            <a:ext cx="719138" cy="719137"/>
          </a:xfrm>
          <a:prstGeom prst="rect">
            <a:avLst/>
          </a:prstGeom>
          <a:noFill/>
          <a:ln w="9525">
            <a:noFill/>
            <a:miter lim="800000"/>
            <a:headEnd/>
            <a:tailEnd/>
          </a:ln>
        </p:spPr>
      </p:pic>
      <p:pic>
        <p:nvPicPr>
          <p:cNvPr id="1069" name="Picture 45" descr="KCI Arrows RGB"/>
          <p:cNvPicPr>
            <a:picLocks noChangeAspect="1" noChangeArrowheads="1"/>
          </p:cNvPicPr>
          <p:nvPr userDrawn="1"/>
        </p:nvPicPr>
        <p:blipFill>
          <a:blip r:embed="rId20" cstate="print"/>
          <a:srcRect/>
          <a:stretch>
            <a:fillRect/>
          </a:stretch>
        </p:blipFill>
        <p:spPr bwMode="auto">
          <a:xfrm>
            <a:off x="107950" y="331788"/>
            <a:ext cx="1008063" cy="987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4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69"/>
                                        </p:tgtEl>
                                        <p:attrNameLst>
                                          <p:attrName>style.visibility</p:attrName>
                                        </p:attrNameLst>
                                      </p:cBhvr>
                                      <p:to>
                                        <p:strVal val="visible"/>
                                      </p:to>
                                    </p:set>
                                    <p:anim calcmode="lin" valueType="num">
                                      <p:cBhvr additive="base">
                                        <p:cTn id="7" dur="500" fill="hold"/>
                                        <p:tgtEl>
                                          <p:spTgt spid="1069"/>
                                        </p:tgtEl>
                                        <p:attrNameLst>
                                          <p:attrName>ppt_x</p:attrName>
                                        </p:attrNameLst>
                                      </p:cBhvr>
                                      <p:tavLst>
                                        <p:tav tm="0">
                                          <p:val>
                                            <p:strVal val="0-#ppt_w/2"/>
                                          </p:val>
                                        </p:tav>
                                        <p:tav tm="100000">
                                          <p:val>
                                            <p:strVal val="#ppt_x"/>
                                          </p:val>
                                        </p:tav>
                                      </p:tavLst>
                                    </p:anim>
                                    <p:anim calcmode="lin" valueType="num">
                                      <p:cBhvr additive="base">
                                        <p:cTn id="8" dur="500" fill="hold"/>
                                        <p:tgtEl>
                                          <p:spTgt spid="106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left)">
                                      <p:cBhvr>
                                        <p:cTn id="12" dur="500"/>
                                        <p:tgtEl>
                                          <p:spTgt spid="1026"/>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027">
                                            <p:txEl>
                                              <p:pRg st="0" end="0"/>
                                            </p:txEl>
                                          </p:spTgt>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5400" b="1" i="1">
          <a:solidFill>
            <a:srgbClr val="AFC80F"/>
          </a:solidFill>
          <a:latin typeface="+mj-lt"/>
          <a:ea typeface="+mj-ea"/>
          <a:cs typeface="+mj-cs"/>
        </a:defRPr>
      </a:lvl1pPr>
      <a:lvl2pPr algn="l" rtl="0" eaLnBrk="0" fontAlgn="base" hangingPunct="0">
        <a:spcBef>
          <a:spcPct val="0"/>
        </a:spcBef>
        <a:spcAft>
          <a:spcPct val="0"/>
        </a:spcAft>
        <a:defRPr sz="5400" b="1" i="1">
          <a:solidFill>
            <a:srgbClr val="AFC80F"/>
          </a:solidFill>
          <a:latin typeface="Arial" charset="0"/>
        </a:defRPr>
      </a:lvl2pPr>
      <a:lvl3pPr algn="l" rtl="0" eaLnBrk="0" fontAlgn="base" hangingPunct="0">
        <a:spcBef>
          <a:spcPct val="0"/>
        </a:spcBef>
        <a:spcAft>
          <a:spcPct val="0"/>
        </a:spcAft>
        <a:defRPr sz="5400" b="1" i="1">
          <a:solidFill>
            <a:srgbClr val="AFC80F"/>
          </a:solidFill>
          <a:latin typeface="Arial" charset="0"/>
        </a:defRPr>
      </a:lvl3pPr>
      <a:lvl4pPr algn="l" rtl="0" eaLnBrk="0" fontAlgn="base" hangingPunct="0">
        <a:spcBef>
          <a:spcPct val="0"/>
        </a:spcBef>
        <a:spcAft>
          <a:spcPct val="0"/>
        </a:spcAft>
        <a:defRPr sz="5400" b="1" i="1">
          <a:solidFill>
            <a:srgbClr val="AFC80F"/>
          </a:solidFill>
          <a:latin typeface="Arial" charset="0"/>
        </a:defRPr>
      </a:lvl4pPr>
      <a:lvl5pPr algn="l" rtl="0" eaLnBrk="0" fontAlgn="base" hangingPunct="0">
        <a:spcBef>
          <a:spcPct val="0"/>
        </a:spcBef>
        <a:spcAft>
          <a:spcPct val="0"/>
        </a:spcAft>
        <a:defRPr sz="5400" b="1" i="1">
          <a:solidFill>
            <a:srgbClr val="AFC80F"/>
          </a:solidFill>
          <a:latin typeface="Arial" charset="0"/>
        </a:defRPr>
      </a:lvl5pPr>
      <a:lvl6pPr marL="457200" algn="l" rtl="0" fontAlgn="base">
        <a:spcBef>
          <a:spcPct val="0"/>
        </a:spcBef>
        <a:spcAft>
          <a:spcPct val="0"/>
        </a:spcAft>
        <a:defRPr sz="5400" b="1" i="1">
          <a:solidFill>
            <a:srgbClr val="AFC80F"/>
          </a:solidFill>
          <a:latin typeface="Arial" charset="0"/>
        </a:defRPr>
      </a:lvl6pPr>
      <a:lvl7pPr marL="914400" algn="l" rtl="0" fontAlgn="base">
        <a:spcBef>
          <a:spcPct val="0"/>
        </a:spcBef>
        <a:spcAft>
          <a:spcPct val="0"/>
        </a:spcAft>
        <a:defRPr sz="5400" b="1" i="1">
          <a:solidFill>
            <a:srgbClr val="AFC80F"/>
          </a:solidFill>
          <a:latin typeface="Arial" charset="0"/>
        </a:defRPr>
      </a:lvl7pPr>
      <a:lvl8pPr marL="1371600" algn="l" rtl="0" fontAlgn="base">
        <a:spcBef>
          <a:spcPct val="0"/>
        </a:spcBef>
        <a:spcAft>
          <a:spcPct val="0"/>
        </a:spcAft>
        <a:defRPr sz="5400" b="1" i="1">
          <a:solidFill>
            <a:srgbClr val="AFC80F"/>
          </a:solidFill>
          <a:latin typeface="Arial" charset="0"/>
        </a:defRPr>
      </a:lvl8pPr>
      <a:lvl9pPr marL="1828800" algn="l" rtl="0" fontAlgn="base">
        <a:spcBef>
          <a:spcPct val="0"/>
        </a:spcBef>
        <a:spcAft>
          <a:spcPct val="0"/>
        </a:spcAft>
        <a:defRPr sz="5400" b="1" i="1">
          <a:solidFill>
            <a:srgbClr val="AFC80F"/>
          </a:solidFill>
          <a:latin typeface="Arial" charset="0"/>
        </a:defRPr>
      </a:lvl9pPr>
    </p:titleStyle>
    <p:bodyStyle>
      <a:lvl1pPr marL="342900" indent="-342900" algn="l" rtl="0" eaLnBrk="0" fontAlgn="base" hangingPunct="0">
        <a:spcBef>
          <a:spcPct val="20000"/>
        </a:spcBef>
        <a:spcAft>
          <a:spcPct val="0"/>
        </a:spcAft>
        <a:buChar char="•"/>
        <a:defRPr sz="3200">
          <a:solidFill>
            <a:srgbClr val="004990"/>
          </a:solidFill>
          <a:latin typeface="+mn-lt"/>
          <a:ea typeface="+mn-ea"/>
          <a:cs typeface="+mn-cs"/>
        </a:defRPr>
      </a:lvl1pPr>
      <a:lvl2pPr marL="742950" indent="-285750" algn="l" rtl="0" eaLnBrk="0" fontAlgn="base" hangingPunct="0">
        <a:spcBef>
          <a:spcPct val="20000"/>
        </a:spcBef>
        <a:spcAft>
          <a:spcPct val="0"/>
        </a:spcAft>
        <a:buChar char="–"/>
        <a:defRPr sz="2800">
          <a:solidFill>
            <a:srgbClr val="004990"/>
          </a:solidFill>
          <a:latin typeface="+mn-lt"/>
        </a:defRPr>
      </a:lvl2pPr>
      <a:lvl3pPr marL="1143000" indent="-228600" algn="l" rtl="0" eaLnBrk="0" fontAlgn="base" hangingPunct="0">
        <a:spcBef>
          <a:spcPct val="20000"/>
        </a:spcBef>
        <a:spcAft>
          <a:spcPct val="0"/>
        </a:spcAft>
        <a:buChar char="•"/>
        <a:defRPr sz="2400">
          <a:solidFill>
            <a:srgbClr val="004990"/>
          </a:solidFill>
          <a:latin typeface="+mn-lt"/>
        </a:defRPr>
      </a:lvl3pPr>
      <a:lvl4pPr marL="1600200" indent="-228600" algn="l" rtl="0" eaLnBrk="0" fontAlgn="base" hangingPunct="0">
        <a:spcBef>
          <a:spcPct val="20000"/>
        </a:spcBef>
        <a:spcAft>
          <a:spcPct val="0"/>
        </a:spcAft>
        <a:buChar char="–"/>
        <a:defRPr sz="2000">
          <a:solidFill>
            <a:srgbClr val="004990"/>
          </a:solidFill>
          <a:latin typeface="+mn-lt"/>
        </a:defRPr>
      </a:lvl4pPr>
      <a:lvl5pPr marL="2057400" indent="-228600" algn="l" rtl="0" eaLnBrk="0" fontAlgn="base" hangingPunct="0">
        <a:spcBef>
          <a:spcPct val="20000"/>
        </a:spcBef>
        <a:spcAft>
          <a:spcPct val="0"/>
        </a:spcAft>
        <a:buChar char="»"/>
        <a:defRPr sz="2000">
          <a:solidFill>
            <a:srgbClr val="004990"/>
          </a:solidFill>
          <a:latin typeface="+mn-lt"/>
        </a:defRPr>
      </a:lvl5pPr>
      <a:lvl6pPr marL="2514600" indent="-228600" algn="l" rtl="0" fontAlgn="base">
        <a:spcBef>
          <a:spcPct val="20000"/>
        </a:spcBef>
        <a:spcAft>
          <a:spcPct val="0"/>
        </a:spcAft>
        <a:buChar char="»"/>
        <a:defRPr sz="2000">
          <a:solidFill>
            <a:srgbClr val="004990"/>
          </a:solidFill>
          <a:latin typeface="+mn-lt"/>
        </a:defRPr>
      </a:lvl6pPr>
      <a:lvl7pPr marL="2971800" indent="-228600" algn="l" rtl="0" fontAlgn="base">
        <a:spcBef>
          <a:spcPct val="20000"/>
        </a:spcBef>
        <a:spcAft>
          <a:spcPct val="0"/>
        </a:spcAft>
        <a:buChar char="»"/>
        <a:defRPr sz="2000">
          <a:solidFill>
            <a:srgbClr val="004990"/>
          </a:solidFill>
          <a:latin typeface="+mn-lt"/>
        </a:defRPr>
      </a:lvl7pPr>
      <a:lvl8pPr marL="3429000" indent="-228600" algn="l" rtl="0" fontAlgn="base">
        <a:spcBef>
          <a:spcPct val="20000"/>
        </a:spcBef>
        <a:spcAft>
          <a:spcPct val="0"/>
        </a:spcAft>
        <a:buChar char="»"/>
        <a:defRPr sz="2000">
          <a:solidFill>
            <a:srgbClr val="004990"/>
          </a:solidFill>
          <a:latin typeface="+mn-lt"/>
        </a:defRPr>
      </a:lvl8pPr>
      <a:lvl9pPr marL="3886200" indent="-228600" algn="l" rtl="0" fontAlgn="base">
        <a:spcBef>
          <a:spcPct val="20000"/>
        </a:spcBef>
        <a:spcAft>
          <a:spcPct val="0"/>
        </a:spcAft>
        <a:buChar char="»"/>
        <a:defRPr sz="2000">
          <a:solidFill>
            <a:srgbClr val="0049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KCI-AFP-Background-Only"/>
          <p:cNvPicPr>
            <a:picLocks noChangeAspect="1" noChangeArrowheads="1"/>
          </p:cNvPicPr>
          <p:nvPr userDrawn="1"/>
        </p:nvPicPr>
        <p:blipFill>
          <a:blip r:embed="rId13" cstate="print"/>
          <a:srcRect l="500" t="818" r="1210" b="853"/>
          <a:stretch>
            <a:fillRect/>
          </a:stretch>
        </p:blipFill>
        <p:spPr bwMode="auto">
          <a:xfrm>
            <a:off x="0" y="0"/>
            <a:ext cx="9144000" cy="6858000"/>
          </a:xfrm>
          <a:prstGeom prst="rect">
            <a:avLst/>
          </a:prstGeom>
          <a:noFill/>
          <a:ln w="9525">
            <a:noFill/>
            <a:miter lim="800000"/>
            <a:headEnd/>
            <a:tailEnd/>
          </a:ln>
        </p:spPr>
      </p:pic>
      <p:pic>
        <p:nvPicPr>
          <p:cNvPr id="1027" name="Picture 8" descr="KCI_Icon_Blue1"/>
          <p:cNvPicPr>
            <a:picLocks noChangeAspect="1" noChangeArrowheads="1"/>
          </p:cNvPicPr>
          <p:nvPr userDrawn="1"/>
        </p:nvPicPr>
        <p:blipFill>
          <a:blip r:embed="rId14" cstate="print"/>
          <a:srcRect/>
          <a:stretch>
            <a:fillRect/>
          </a:stretch>
        </p:blipFill>
        <p:spPr bwMode="auto">
          <a:xfrm>
            <a:off x="179388" y="1412875"/>
            <a:ext cx="1068387" cy="1068388"/>
          </a:xfrm>
          <a:prstGeom prst="rect">
            <a:avLst/>
          </a:prstGeom>
          <a:noFill/>
          <a:ln w="9525">
            <a:noFill/>
            <a:miter lim="800000"/>
            <a:headEnd/>
            <a:tailEnd/>
          </a:ln>
        </p:spPr>
      </p:pic>
      <p:pic>
        <p:nvPicPr>
          <p:cNvPr id="1028" name="Picture 9" descr="KCI_Icon_Blue6"/>
          <p:cNvPicPr>
            <a:picLocks noChangeAspect="1" noChangeArrowheads="1"/>
          </p:cNvPicPr>
          <p:nvPr userDrawn="1"/>
        </p:nvPicPr>
        <p:blipFill>
          <a:blip r:embed="rId15" cstate="print"/>
          <a:srcRect/>
          <a:stretch>
            <a:fillRect/>
          </a:stretch>
        </p:blipFill>
        <p:spPr bwMode="auto">
          <a:xfrm>
            <a:off x="1331913" y="1419225"/>
            <a:ext cx="1068387" cy="1068388"/>
          </a:xfrm>
          <a:prstGeom prst="rect">
            <a:avLst/>
          </a:prstGeom>
          <a:noFill/>
          <a:ln w="9525">
            <a:noFill/>
            <a:miter lim="800000"/>
            <a:headEnd/>
            <a:tailEnd/>
          </a:ln>
        </p:spPr>
      </p:pic>
      <p:pic>
        <p:nvPicPr>
          <p:cNvPr id="1029" name="Picture 10" descr="KCI_Icon_Blue2"/>
          <p:cNvPicPr>
            <a:picLocks noChangeAspect="1" noChangeArrowheads="1"/>
          </p:cNvPicPr>
          <p:nvPr userDrawn="1"/>
        </p:nvPicPr>
        <p:blipFill>
          <a:blip r:embed="rId16" cstate="print"/>
          <a:srcRect/>
          <a:stretch>
            <a:fillRect/>
          </a:stretch>
        </p:blipFill>
        <p:spPr bwMode="auto">
          <a:xfrm>
            <a:off x="2455863" y="1414463"/>
            <a:ext cx="1068387" cy="1068387"/>
          </a:xfrm>
          <a:prstGeom prst="rect">
            <a:avLst/>
          </a:prstGeom>
          <a:noFill/>
          <a:ln w="9525">
            <a:noFill/>
            <a:miter lim="800000"/>
            <a:headEnd/>
            <a:tailEnd/>
          </a:ln>
        </p:spPr>
      </p:pic>
      <p:pic>
        <p:nvPicPr>
          <p:cNvPr id="1030" name="Picture 11" descr="KCI_Icon_Blue10"/>
          <p:cNvPicPr>
            <a:picLocks noChangeAspect="1" noChangeArrowheads="1"/>
          </p:cNvPicPr>
          <p:nvPr userDrawn="1"/>
        </p:nvPicPr>
        <p:blipFill>
          <a:blip r:embed="rId17" cstate="print"/>
          <a:srcRect/>
          <a:stretch>
            <a:fillRect/>
          </a:stretch>
        </p:blipFill>
        <p:spPr bwMode="auto">
          <a:xfrm>
            <a:off x="3590925" y="1414463"/>
            <a:ext cx="1068388" cy="1068387"/>
          </a:xfrm>
          <a:prstGeom prst="rect">
            <a:avLst/>
          </a:prstGeom>
          <a:noFill/>
          <a:ln w="9525">
            <a:noFill/>
            <a:miter lim="800000"/>
            <a:headEnd/>
            <a:tailEnd/>
          </a:ln>
        </p:spPr>
      </p:pic>
      <p:pic>
        <p:nvPicPr>
          <p:cNvPr id="1031" name="Picture 12" descr="KCI_Icon_Blue5"/>
          <p:cNvPicPr>
            <a:picLocks noChangeAspect="1" noChangeArrowheads="1"/>
          </p:cNvPicPr>
          <p:nvPr userDrawn="1"/>
        </p:nvPicPr>
        <p:blipFill>
          <a:blip r:embed="rId18" cstate="print"/>
          <a:srcRect/>
          <a:stretch>
            <a:fillRect/>
          </a:stretch>
        </p:blipFill>
        <p:spPr bwMode="auto">
          <a:xfrm>
            <a:off x="4721225" y="1414463"/>
            <a:ext cx="1068388" cy="1068387"/>
          </a:xfrm>
          <a:prstGeom prst="rect">
            <a:avLst/>
          </a:prstGeom>
          <a:noFill/>
          <a:ln w="9525">
            <a:noFill/>
            <a:miter lim="800000"/>
            <a:headEnd/>
            <a:tailEnd/>
          </a:ln>
        </p:spPr>
      </p:pic>
      <p:pic>
        <p:nvPicPr>
          <p:cNvPr id="1032" name="Picture 13" descr="KCI_Icon_Blue7"/>
          <p:cNvPicPr>
            <a:picLocks noChangeAspect="1" noChangeArrowheads="1"/>
          </p:cNvPicPr>
          <p:nvPr userDrawn="1"/>
        </p:nvPicPr>
        <p:blipFill>
          <a:blip r:embed="rId19" cstate="print"/>
          <a:srcRect/>
          <a:stretch>
            <a:fillRect/>
          </a:stretch>
        </p:blipFill>
        <p:spPr bwMode="auto">
          <a:xfrm>
            <a:off x="5854700" y="1414463"/>
            <a:ext cx="1068388" cy="1068387"/>
          </a:xfrm>
          <a:prstGeom prst="rect">
            <a:avLst/>
          </a:prstGeom>
          <a:noFill/>
          <a:ln w="9525">
            <a:noFill/>
            <a:miter lim="800000"/>
            <a:headEnd/>
            <a:tailEnd/>
          </a:ln>
        </p:spPr>
      </p:pic>
      <p:sp>
        <p:nvSpPr>
          <p:cNvPr id="1033" name="AutoShape 16"/>
          <p:cNvSpPr>
            <a:spLocks noChangeArrowheads="1"/>
          </p:cNvSpPr>
          <p:nvPr userDrawn="1"/>
        </p:nvSpPr>
        <p:spPr bwMode="auto">
          <a:xfrm rot="10800000">
            <a:off x="8459788" y="0"/>
            <a:ext cx="684212" cy="3429000"/>
          </a:xfrm>
          <a:prstGeom prst="rtTriangle">
            <a:avLst/>
          </a:prstGeom>
          <a:solidFill>
            <a:schemeClr val="bg1"/>
          </a:solidFill>
          <a:ln w="9525">
            <a:solidFill>
              <a:schemeClr val="bg1"/>
            </a:solidFill>
            <a:miter lim="800000"/>
            <a:headEnd/>
            <a:tailEnd/>
          </a:ln>
        </p:spPr>
        <p:txBody>
          <a:bodyPr wrap="none" anchor="ctr"/>
          <a:lstStyle/>
          <a:p>
            <a:pPr fontAlgn="base">
              <a:spcBef>
                <a:spcPct val="0"/>
              </a:spcBef>
              <a:spcAft>
                <a:spcPct val="0"/>
              </a:spcAft>
            </a:pPr>
            <a:endParaRPr lang="en-US" sz="6000" b="1" i="1">
              <a:solidFill>
                <a:srgbClr val="000000"/>
              </a:solidFill>
            </a:endParaRPr>
          </a:p>
        </p:txBody>
      </p:sp>
      <p:sp>
        <p:nvSpPr>
          <p:cNvPr id="1034" name="AutoShape 17"/>
          <p:cNvSpPr>
            <a:spLocks noChangeArrowheads="1"/>
          </p:cNvSpPr>
          <p:nvPr userDrawn="1"/>
        </p:nvSpPr>
        <p:spPr bwMode="auto">
          <a:xfrm flipH="1">
            <a:off x="8459788" y="3433763"/>
            <a:ext cx="684212" cy="3429000"/>
          </a:xfrm>
          <a:prstGeom prst="rtTriangle">
            <a:avLst/>
          </a:prstGeom>
          <a:solidFill>
            <a:schemeClr val="bg1"/>
          </a:solidFill>
          <a:ln w="9525">
            <a:solidFill>
              <a:schemeClr val="bg1"/>
            </a:solidFill>
            <a:miter lim="800000"/>
            <a:headEnd/>
            <a:tailEnd/>
          </a:ln>
        </p:spPr>
        <p:txBody>
          <a:bodyPr wrap="none" anchor="ctr"/>
          <a:lstStyle/>
          <a:p>
            <a:pPr fontAlgn="base">
              <a:spcBef>
                <a:spcPct val="0"/>
              </a:spcBef>
              <a:spcAft>
                <a:spcPct val="0"/>
              </a:spcAft>
            </a:pPr>
            <a:endParaRPr lang="en-US" sz="6000" b="1" i="1">
              <a:solidFill>
                <a:srgbClr val="000000"/>
              </a:solidFill>
            </a:endParaRPr>
          </a:p>
        </p:txBody>
      </p:sp>
      <p:sp>
        <p:nvSpPr>
          <p:cNvPr id="1035" name="Rectangle 14"/>
          <p:cNvSpPr>
            <a:spLocks noGrp="1" noChangeArrowheads="1"/>
          </p:cNvSpPr>
          <p:nvPr>
            <p:ph type="title"/>
          </p:nvPr>
        </p:nvSpPr>
        <p:spPr bwMode="auto">
          <a:xfrm>
            <a:off x="663575" y="2852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rtl="0" eaLnBrk="0" fontAlgn="base" hangingPunct="0">
        <a:spcBef>
          <a:spcPct val="0"/>
        </a:spcBef>
        <a:spcAft>
          <a:spcPct val="0"/>
        </a:spcAft>
        <a:defRPr sz="5400" b="1" i="1">
          <a:solidFill>
            <a:srgbClr val="AFC80F"/>
          </a:solidFill>
          <a:latin typeface="+mj-lt"/>
          <a:ea typeface="+mj-ea"/>
          <a:cs typeface="+mj-cs"/>
        </a:defRPr>
      </a:lvl1pPr>
      <a:lvl2pPr algn="r" rtl="0" eaLnBrk="0" fontAlgn="base" hangingPunct="0">
        <a:spcBef>
          <a:spcPct val="0"/>
        </a:spcBef>
        <a:spcAft>
          <a:spcPct val="0"/>
        </a:spcAft>
        <a:defRPr sz="5400" b="1" i="1">
          <a:solidFill>
            <a:srgbClr val="AFC80F"/>
          </a:solidFill>
          <a:latin typeface="Arial" charset="0"/>
        </a:defRPr>
      </a:lvl2pPr>
      <a:lvl3pPr algn="r" rtl="0" eaLnBrk="0" fontAlgn="base" hangingPunct="0">
        <a:spcBef>
          <a:spcPct val="0"/>
        </a:spcBef>
        <a:spcAft>
          <a:spcPct val="0"/>
        </a:spcAft>
        <a:defRPr sz="5400" b="1" i="1">
          <a:solidFill>
            <a:srgbClr val="AFC80F"/>
          </a:solidFill>
          <a:latin typeface="Arial" charset="0"/>
        </a:defRPr>
      </a:lvl3pPr>
      <a:lvl4pPr algn="r" rtl="0" eaLnBrk="0" fontAlgn="base" hangingPunct="0">
        <a:spcBef>
          <a:spcPct val="0"/>
        </a:spcBef>
        <a:spcAft>
          <a:spcPct val="0"/>
        </a:spcAft>
        <a:defRPr sz="5400" b="1" i="1">
          <a:solidFill>
            <a:srgbClr val="AFC80F"/>
          </a:solidFill>
          <a:latin typeface="Arial" charset="0"/>
        </a:defRPr>
      </a:lvl4pPr>
      <a:lvl5pPr algn="r" rtl="0" eaLnBrk="0" fontAlgn="base" hangingPunct="0">
        <a:spcBef>
          <a:spcPct val="0"/>
        </a:spcBef>
        <a:spcAft>
          <a:spcPct val="0"/>
        </a:spcAft>
        <a:defRPr sz="5400" b="1" i="1">
          <a:solidFill>
            <a:srgbClr val="AFC80F"/>
          </a:solidFill>
          <a:latin typeface="Arial" charset="0"/>
        </a:defRPr>
      </a:lvl5pPr>
      <a:lvl6pPr marL="457200" algn="r" rtl="0" fontAlgn="base">
        <a:spcBef>
          <a:spcPct val="0"/>
        </a:spcBef>
        <a:spcAft>
          <a:spcPct val="0"/>
        </a:spcAft>
        <a:defRPr sz="5400" b="1" i="1">
          <a:solidFill>
            <a:srgbClr val="AFC80F"/>
          </a:solidFill>
          <a:latin typeface="Arial" charset="0"/>
        </a:defRPr>
      </a:lvl6pPr>
      <a:lvl7pPr marL="914400" algn="r" rtl="0" fontAlgn="base">
        <a:spcBef>
          <a:spcPct val="0"/>
        </a:spcBef>
        <a:spcAft>
          <a:spcPct val="0"/>
        </a:spcAft>
        <a:defRPr sz="5400" b="1" i="1">
          <a:solidFill>
            <a:srgbClr val="AFC80F"/>
          </a:solidFill>
          <a:latin typeface="Arial" charset="0"/>
        </a:defRPr>
      </a:lvl7pPr>
      <a:lvl8pPr marL="1371600" algn="r" rtl="0" fontAlgn="base">
        <a:spcBef>
          <a:spcPct val="0"/>
        </a:spcBef>
        <a:spcAft>
          <a:spcPct val="0"/>
        </a:spcAft>
        <a:defRPr sz="5400" b="1" i="1">
          <a:solidFill>
            <a:srgbClr val="AFC80F"/>
          </a:solidFill>
          <a:latin typeface="Arial" charset="0"/>
        </a:defRPr>
      </a:lvl8pPr>
      <a:lvl9pPr marL="1828800" algn="r" rtl="0" fontAlgn="base">
        <a:spcBef>
          <a:spcPct val="0"/>
        </a:spcBef>
        <a:spcAft>
          <a:spcPct val="0"/>
        </a:spcAft>
        <a:defRPr sz="5400" b="1" i="1">
          <a:solidFill>
            <a:srgbClr val="AFC80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212850" y="274638"/>
            <a:ext cx="7920038" cy="85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23555" name="Rectangle 3"/>
          <p:cNvSpPr>
            <a:spLocks noGrp="1" noChangeArrowheads="1"/>
          </p:cNvSpPr>
          <p:nvPr>
            <p:ph type="body" idx="1"/>
          </p:nvPr>
        </p:nvSpPr>
        <p:spPr bwMode="auto">
          <a:xfrm>
            <a:off x="250825" y="1600200"/>
            <a:ext cx="87137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3560" name="Picture 8" descr="KCI Arrows 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 y="331789"/>
            <a:ext cx="809529" cy="79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000" t="23619" r="25302" b="43600"/>
          <a:stretch>
            <a:fillRect/>
          </a:stretch>
        </p:blipFill>
        <p:spPr bwMode="auto">
          <a:xfrm>
            <a:off x="7960303" y="6309320"/>
            <a:ext cx="107619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torontozoo.com/images/@.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5575" y="-433388"/>
            <a:ext cx="23622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orontozoo.com/images/@.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07975" y="-280988"/>
            <a:ext cx="23622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torontozoo.com/images/@.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60375" y="-128588"/>
            <a:ext cx="23622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torontozoo.com/images/@.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12775" y="23812"/>
            <a:ext cx="23622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torontozoo.com/images/@.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5175" y="176212"/>
            <a:ext cx="23622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martcanucks.ca/wp-content/uploads/2010/08/zoo.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372200" y="6156848"/>
            <a:ext cx="1293805" cy="6521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 fill="hold"/>
                                        <p:tgtEl>
                                          <p:spTgt spid="23560"/>
                                        </p:tgtEl>
                                        <p:attrNameLst>
                                          <p:attrName>ppt_x</p:attrName>
                                        </p:attrNameLst>
                                      </p:cBhvr>
                                      <p:tavLst>
                                        <p:tav tm="0">
                                          <p:val>
                                            <p:strVal val="0-#ppt_w/2"/>
                                          </p:val>
                                        </p:tav>
                                        <p:tav tm="100000">
                                          <p:val>
                                            <p:strVal val="#ppt_x"/>
                                          </p:val>
                                        </p:tav>
                                      </p:tavLst>
                                    </p:anim>
                                    <p:anim calcmode="lin" valueType="num">
                                      <p:cBhvr additive="base">
                                        <p:cTn id="8" dur="500" fill="hold"/>
                                        <p:tgtEl>
                                          <p:spTgt spid="2356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left)">
                                      <p:cBhvr>
                                        <p:cTn id="12" dur="500"/>
                                        <p:tgtEl>
                                          <p:spTgt spid="23554"/>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3555">
                                            <p:txEl>
                                              <p:pRg st="0" end="0"/>
                                            </p:txEl>
                                          </p:spTgt>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3555">
                                            <p:txEl>
                                              <p:pRg st="1" end="1"/>
                                            </p:txEl>
                                          </p:spTgt>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tmplLst>
          <p:tmpl lvl="1">
            <p:tnLst>
              <p:par>
                <p:cTn presetID="1" presetClass="entr" presetSubtype="0" fill="hold" nodeType="afterEffect">
                  <p:stCondLst>
                    <p:cond delay="0"/>
                  </p:stCondLst>
                  <p:childTnLst>
                    <p:set>
                      <p:cBhvr>
                        <p:cTn dur="1" fill="hold">
                          <p:stCondLst>
                            <p:cond delay="0"/>
                          </p:stCondLst>
                        </p:cTn>
                        <p:tgtEl>
                          <p:spTgt spid="23555"/>
                        </p:tgtEl>
                        <p:attrNameLst>
                          <p:attrName>style.visibility</p:attrName>
                        </p:attrNameLst>
                      </p:cBhvr>
                      <p:to>
                        <p:strVal val="visible"/>
                      </p:to>
                    </p:set>
                  </p:childTnLst>
                </p:cTn>
              </p:par>
            </p:tnLst>
          </p:tmpl>
          <p:tmpl lvl="2">
            <p:tnLst>
              <p:par>
                <p:cTn presetID="1" presetClass="entr" presetSubtype="0" fill="hold" nodeType="afterEffect">
                  <p:stCondLst>
                    <p:cond delay="0"/>
                  </p:stCondLst>
                  <p:childTnLst>
                    <p:set>
                      <p:cBhvr>
                        <p:cTn dur="1" fill="hold">
                          <p:stCondLst>
                            <p:cond delay="0"/>
                          </p:stCondLst>
                        </p:cTn>
                        <p:tgtEl>
                          <p:spTgt spid="23555"/>
                        </p:tgtEl>
                        <p:attrNameLst>
                          <p:attrName>style.visibility</p:attrName>
                        </p:attrNameLst>
                      </p:cBhvr>
                      <p:to>
                        <p:strVal val="visible"/>
                      </p:to>
                    </p:set>
                  </p:childTnLst>
                </p:cTn>
              </p:par>
            </p:tnLst>
          </p:tmpl>
          <p:tmpl lvl="3">
            <p:tnLst>
              <p:par>
                <p:cTn presetID="1" presetClass="entr" presetSubtype="0" fill="hold" nodeType="afterEffect">
                  <p:stCondLst>
                    <p:cond delay="0"/>
                  </p:stCondLst>
                  <p:childTnLst>
                    <p:set>
                      <p:cBhvr>
                        <p:cTn dur="1" fill="hold">
                          <p:stCondLst>
                            <p:cond delay="0"/>
                          </p:stCondLst>
                        </p:cTn>
                        <p:tgtEl>
                          <p:spTgt spid="23555"/>
                        </p:tgtEl>
                        <p:attrNameLst>
                          <p:attrName>style.visibility</p:attrName>
                        </p:attrNameLst>
                      </p:cBhvr>
                      <p:to>
                        <p:strVal val="visible"/>
                      </p:to>
                    </p:set>
                  </p:childTnLst>
                </p:cTn>
              </p:par>
            </p:tnLst>
          </p:tmpl>
          <p:tmpl lvl="4">
            <p:tnLst>
              <p:par>
                <p:cTn presetID="1" presetClass="entr" presetSubtype="0" fill="hold" nodeType="afterEffect">
                  <p:stCondLst>
                    <p:cond delay="0"/>
                  </p:stCondLst>
                  <p:childTnLst>
                    <p:set>
                      <p:cBhvr>
                        <p:cTn dur="1" fill="hold">
                          <p:stCondLst>
                            <p:cond delay="0"/>
                          </p:stCondLst>
                        </p:cTn>
                        <p:tgtEl>
                          <p:spTgt spid="23555"/>
                        </p:tgtEl>
                        <p:attrNameLst>
                          <p:attrName>style.visibility</p:attrName>
                        </p:attrNameLst>
                      </p:cBhvr>
                      <p:to>
                        <p:strVal val="visible"/>
                      </p:to>
                    </p:set>
                  </p:childTnLst>
                </p:cTn>
              </p:par>
            </p:tnLst>
          </p:tmpl>
          <p:tmpl lvl="5">
            <p:tnLst>
              <p:par>
                <p:cTn presetID="1" presetClass="entr" presetSubtype="0" fill="hold" nodeType="afterEffect">
                  <p:stCondLst>
                    <p:cond delay="0"/>
                  </p:stCondLst>
                  <p:childTnLst>
                    <p:set>
                      <p:cBhvr>
                        <p:cTn dur="1" fill="hold">
                          <p:stCondLst>
                            <p:cond delay="0"/>
                          </p:stCondLst>
                        </p:cTn>
                        <p:tgtEl>
                          <p:spTgt spid="23555"/>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4400" b="1" i="1">
          <a:solidFill>
            <a:srgbClr val="AFC80F"/>
          </a:solidFill>
          <a:latin typeface="+mj-lt"/>
          <a:ea typeface="+mj-ea"/>
          <a:cs typeface="+mj-cs"/>
        </a:defRPr>
      </a:lvl1pPr>
      <a:lvl2pPr algn="l" rtl="0" eaLnBrk="0" fontAlgn="base" hangingPunct="0">
        <a:spcBef>
          <a:spcPct val="0"/>
        </a:spcBef>
        <a:spcAft>
          <a:spcPct val="0"/>
        </a:spcAft>
        <a:defRPr sz="4400" b="1" i="1">
          <a:solidFill>
            <a:srgbClr val="AFC80F"/>
          </a:solidFill>
          <a:latin typeface="Arial" charset="0"/>
        </a:defRPr>
      </a:lvl2pPr>
      <a:lvl3pPr algn="l" rtl="0" eaLnBrk="0" fontAlgn="base" hangingPunct="0">
        <a:spcBef>
          <a:spcPct val="0"/>
        </a:spcBef>
        <a:spcAft>
          <a:spcPct val="0"/>
        </a:spcAft>
        <a:defRPr sz="4400" b="1" i="1">
          <a:solidFill>
            <a:srgbClr val="AFC80F"/>
          </a:solidFill>
          <a:latin typeface="Arial" charset="0"/>
        </a:defRPr>
      </a:lvl3pPr>
      <a:lvl4pPr algn="l" rtl="0" eaLnBrk="0" fontAlgn="base" hangingPunct="0">
        <a:spcBef>
          <a:spcPct val="0"/>
        </a:spcBef>
        <a:spcAft>
          <a:spcPct val="0"/>
        </a:spcAft>
        <a:defRPr sz="4400" b="1" i="1">
          <a:solidFill>
            <a:srgbClr val="AFC80F"/>
          </a:solidFill>
          <a:latin typeface="Arial" charset="0"/>
        </a:defRPr>
      </a:lvl4pPr>
      <a:lvl5pPr algn="l" rtl="0" eaLnBrk="0" fontAlgn="base" hangingPunct="0">
        <a:spcBef>
          <a:spcPct val="0"/>
        </a:spcBef>
        <a:spcAft>
          <a:spcPct val="0"/>
        </a:spcAft>
        <a:defRPr sz="4400" b="1" i="1">
          <a:solidFill>
            <a:srgbClr val="AFC80F"/>
          </a:solidFill>
          <a:latin typeface="Arial" charset="0"/>
        </a:defRPr>
      </a:lvl5pPr>
      <a:lvl6pPr marL="457200" algn="l" rtl="0" fontAlgn="base">
        <a:spcBef>
          <a:spcPct val="0"/>
        </a:spcBef>
        <a:spcAft>
          <a:spcPct val="0"/>
        </a:spcAft>
        <a:defRPr sz="4400" b="1" i="1">
          <a:solidFill>
            <a:srgbClr val="AFC80F"/>
          </a:solidFill>
          <a:latin typeface="Arial" charset="0"/>
        </a:defRPr>
      </a:lvl6pPr>
      <a:lvl7pPr marL="914400" algn="l" rtl="0" fontAlgn="base">
        <a:spcBef>
          <a:spcPct val="0"/>
        </a:spcBef>
        <a:spcAft>
          <a:spcPct val="0"/>
        </a:spcAft>
        <a:defRPr sz="4400" b="1" i="1">
          <a:solidFill>
            <a:srgbClr val="AFC80F"/>
          </a:solidFill>
          <a:latin typeface="Arial" charset="0"/>
        </a:defRPr>
      </a:lvl7pPr>
      <a:lvl8pPr marL="1371600" algn="l" rtl="0" fontAlgn="base">
        <a:spcBef>
          <a:spcPct val="0"/>
        </a:spcBef>
        <a:spcAft>
          <a:spcPct val="0"/>
        </a:spcAft>
        <a:defRPr sz="4400" b="1" i="1">
          <a:solidFill>
            <a:srgbClr val="AFC80F"/>
          </a:solidFill>
          <a:latin typeface="Arial" charset="0"/>
        </a:defRPr>
      </a:lvl8pPr>
      <a:lvl9pPr marL="1828800" algn="l" rtl="0" fontAlgn="base">
        <a:spcBef>
          <a:spcPct val="0"/>
        </a:spcBef>
        <a:spcAft>
          <a:spcPct val="0"/>
        </a:spcAft>
        <a:defRPr sz="4400" b="1" i="1">
          <a:solidFill>
            <a:srgbClr val="AFC80F"/>
          </a:solidFill>
          <a:latin typeface="Arial" charset="0"/>
        </a:defRPr>
      </a:lvl9pPr>
    </p:titleStyle>
    <p:bodyStyle>
      <a:lvl1pPr marL="342900" indent="-342900" algn="l" rtl="0" eaLnBrk="0" fontAlgn="base" hangingPunct="0">
        <a:spcBef>
          <a:spcPct val="20000"/>
        </a:spcBef>
        <a:spcAft>
          <a:spcPct val="0"/>
        </a:spcAft>
        <a:buChar char="•"/>
        <a:defRPr sz="2800">
          <a:solidFill>
            <a:srgbClr val="004990"/>
          </a:solidFill>
          <a:latin typeface="+mn-lt"/>
          <a:ea typeface="+mn-ea"/>
          <a:cs typeface="+mn-cs"/>
        </a:defRPr>
      </a:lvl1pPr>
      <a:lvl2pPr marL="742950" indent="-285750" algn="l" rtl="0" eaLnBrk="0" fontAlgn="base" hangingPunct="0">
        <a:spcBef>
          <a:spcPct val="20000"/>
        </a:spcBef>
        <a:spcAft>
          <a:spcPct val="0"/>
        </a:spcAft>
        <a:buChar char="–"/>
        <a:defRPr sz="2400">
          <a:solidFill>
            <a:srgbClr val="004990"/>
          </a:solidFill>
          <a:latin typeface="+mn-lt"/>
        </a:defRPr>
      </a:lvl2pPr>
      <a:lvl3pPr marL="1143000" indent="-228600" algn="l" rtl="0" eaLnBrk="0" fontAlgn="base" hangingPunct="0">
        <a:spcBef>
          <a:spcPct val="20000"/>
        </a:spcBef>
        <a:spcAft>
          <a:spcPct val="0"/>
        </a:spcAft>
        <a:buChar char="•"/>
        <a:defRPr sz="2400">
          <a:solidFill>
            <a:srgbClr val="004990"/>
          </a:solidFill>
          <a:latin typeface="+mn-lt"/>
        </a:defRPr>
      </a:lvl3pPr>
      <a:lvl4pPr marL="1600200" indent="-228600" algn="l" rtl="0" eaLnBrk="0" fontAlgn="base" hangingPunct="0">
        <a:spcBef>
          <a:spcPct val="20000"/>
        </a:spcBef>
        <a:spcAft>
          <a:spcPct val="0"/>
        </a:spcAft>
        <a:buChar char="–"/>
        <a:defRPr sz="2000">
          <a:solidFill>
            <a:srgbClr val="004990"/>
          </a:solidFill>
          <a:latin typeface="+mn-lt"/>
        </a:defRPr>
      </a:lvl4pPr>
      <a:lvl5pPr marL="2057400" indent="-228600" algn="l" rtl="0" eaLnBrk="0" fontAlgn="base" hangingPunct="0">
        <a:spcBef>
          <a:spcPct val="20000"/>
        </a:spcBef>
        <a:spcAft>
          <a:spcPct val="0"/>
        </a:spcAft>
        <a:buChar char="»"/>
        <a:defRPr sz="2000">
          <a:solidFill>
            <a:srgbClr val="004990"/>
          </a:solidFill>
          <a:latin typeface="+mn-lt"/>
        </a:defRPr>
      </a:lvl5pPr>
      <a:lvl6pPr marL="2514600" indent="-228600" algn="l" rtl="0" fontAlgn="base">
        <a:spcBef>
          <a:spcPct val="20000"/>
        </a:spcBef>
        <a:spcAft>
          <a:spcPct val="0"/>
        </a:spcAft>
        <a:buChar char="»"/>
        <a:defRPr sz="2000">
          <a:solidFill>
            <a:srgbClr val="004990"/>
          </a:solidFill>
          <a:latin typeface="+mn-lt"/>
        </a:defRPr>
      </a:lvl6pPr>
      <a:lvl7pPr marL="2971800" indent="-228600" algn="l" rtl="0" fontAlgn="base">
        <a:spcBef>
          <a:spcPct val="20000"/>
        </a:spcBef>
        <a:spcAft>
          <a:spcPct val="0"/>
        </a:spcAft>
        <a:buChar char="»"/>
        <a:defRPr sz="2000">
          <a:solidFill>
            <a:srgbClr val="004990"/>
          </a:solidFill>
          <a:latin typeface="+mn-lt"/>
        </a:defRPr>
      </a:lvl7pPr>
      <a:lvl8pPr marL="3429000" indent="-228600" algn="l" rtl="0" fontAlgn="base">
        <a:spcBef>
          <a:spcPct val="20000"/>
        </a:spcBef>
        <a:spcAft>
          <a:spcPct val="0"/>
        </a:spcAft>
        <a:buChar char="»"/>
        <a:defRPr sz="2000">
          <a:solidFill>
            <a:srgbClr val="004990"/>
          </a:solidFill>
          <a:latin typeface="+mn-lt"/>
        </a:defRPr>
      </a:lvl8pPr>
      <a:lvl9pPr marL="3886200" indent="-228600" algn="l" rtl="0" fontAlgn="base">
        <a:spcBef>
          <a:spcPct val="20000"/>
        </a:spcBef>
        <a:spcAft>
          <a:spcPct val="0"/>
        </a:spcAft>
        <a:buChar char="»"/>
        <a:defRPr sz="2000">
          <a:solidFill>
            <a:srgbClr val="0049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Picture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5" descr="KCI-AFP-Background-Only"/>
          <p:cNvPicPr>
            <a:picLocks noChangeAspect="1" noChangeArrowheads="1"/>
          </p:cNvPicPr>
          <p:nvPr userDrawn="1"/>
        </p:nvPicPr>
        <p:blipFill>
          <a:blip r:embed="rId13" cstate="print"/>
          <a:srcRect l="500" t="818" r="1210" b="853"/>
          <a:stretch>
            <a:fillRect/>
          </a:stretch>
        </p:blipFill>
        <p:spPr bwMode="auto">
          <a:xfrm>
            <a:off x="0" y="0"/>
            <a:ext cx="9144000" cy="6858000"/>
          </a:xfrm>
          <a:prstGeom prst="rect">
            <a:avLst/>
          </a:prstGeom>
          <a:noFill/>
          <a:ln w="9525">
            <a:noFill/>
            <a:miter lim="800000"/>
            <a:headEnd/>
            <a:tailEnd/>
          </a:ln>
        </p:spPr>
      </p:pic>
      <p:pic>
        <p:nvPicPr>
          <p:cNvPr id="4099" name="Picture 8" descr="KCI_Icon_Blue1"/>
          <p:cNvPicPr>
            <a:picLocks noChangeAspect="1" noChangeArrowheads="1"/>
          </p:cNvPicPr>
          <p:nvPr userDrawn="1"/>
        </p:nvPicPr>
        <p:blipFill>
          <a:blip r:embed="rId14" cstate="print"/>
          <a:srcRect/>
          <a:stretch>
            <a:fillRect/>
          </a:stretch>
        </p:blipFill>
        <p:spPr bwMode="auto">
          <a:xfrm>
            <a:off x="179388" y="1412875"/>
            <a:ext cx="1068387" cy="1068388"/>
          </a:xfrm>
          <a:prstGeom prst="rect">
            <a:avLst/>
          </a:prstGeom>
          <a:noFill/>
          <a:ln w="9525">
            <a:noFill/>
            <a:miter lim="800000"/>
            <a:headEnd/>
            <a:tailEnd/>
          </a:ln>
        </p:spPr>
      </p:pic>
      <p:pic>
        <p:nvPicPr>
          <p:cNvPr id="4100" name="Picture 9" descr="KCI_Icon_Blue6"/>
          <p:cNvPicPr>
            <a:picLocks noChangeAspect="1" noChangeArrowheads="1"/>
          </p:cNvPicPr>
          <p:nvPr userDrawn="1"/>
        </p:nvPicPr>
        <p:blipFill>
          <a:blip r:embed="rId15" cstate="print"/>
          <a:srcRect/>
          <a:stretch>
            <a:fillRect/>
          </a:stretch>
        </p:blipFill>
        <p:spPr bwMode="auto">
          <a:xfrm>
            <a:off x="1331913" y="1419225"/>
            <a:ext cx="1068387" cy="1068388"/>
          </a:xfrm>
          <a:prstGeom prst="rect">
            <a:avLst/>
          </a:prstGeom>
          <a:noFill/>
          <a:ln w="9525">
            <a:noFill/>
            <a:miter lim="800000"/>
            <a:headEnd/>
            <a:tailEnd/>
          </a:ln>
        </p:spPr>
      </p:pic>
      <p:pic>
        <p:nvPicPr>
          <p:cNvPr id="4101" name="Picture 10" descr="KCI_Icon_Blue2"/>
          <p:cNvPicPr>
            <a:picLocks noChangeAspect="1" noChangeArrowheads="1"/>
          </p:cNvPicPr>
          <p:nvPr userDrawn="1"/>
        </p:nvPicPr>
        <p:blipFill>
          <a:blip r:embed="rId16" cstate="print"/>
          <a:srcRect/>
          <a:stretch>
            <a:fillRect/>
          </a:stretch>
        </p:blipFill>
        <p:spPr bwMode="auto">
          <a:xfrm>
            <a:off x="2455863" y="1414463"/>
            <a:ext cx="1068387" cy="1068387"/>
          </a:xfrm>
          <a:prstGeom prst="rect">
            <a:avLst/>
          </a:prstGeom>
          <a:noFill/>
          <a:ln w="9525">
            <a:noFill/>
            <a:miter lim="800000"/>
            <a:headEnd/>
            <a:tailEnd/>
          </a:ln>
        </p:spPr>
      </p:pic>
      <p:pic>
        <p:nvPicPr>
          <p:cNvPr id="4102" name="Picture 11" descr="KCI_Icon_Blue10"/>
          <p:cNvPicPr>
            <a:picLocks noChangeAspect="1" noChangeArrowheads="1"/>
          </p:cNvPicPr>
          <p:nvPr userDrawn="1"/>
        </p:nvPicPr>
        <p:blipFill>
          <a:blip r:embed="rId17" cstate="print"/>
          <a:srcRect/>
          <a:stretch>
            <a:fillRect/>
          </a:stretch>
        </p:blipFill>
        <p:spPr bwMode="auto">
          <a:xfrm>
            <a:off x="3590925" y="1414463"/>
            <a:ext cx="1068388" cy="1068387"/>
          </a:xfrm>
          <a:prstGeom prst="rect">
            <a:avLst/>
          </a:prstGeom>
          <a:noFill/>
          <a:ln w="9525">
            <a:noFill/>
            <a:miter lim="800000"/>
            <a:headEnd/>
            <a:tailEnd/>
          </a:ln>
        </p:spPr>
      </p:pic>
      <p:pic>
        <p:nvPicPr>
          <p:cNvPr id="4103" name="Picture 12" descr="KCI_Icon_Blue5"/>
          <p:cNvPicPr>
            <a:picLocks noChangeAspect="1" noChangeArrowheads="1"/>
          </p:cNvPicPr>
          <p:nvPr userDrawn="1"/>
        </p:nvPicPr>
        <p:blipFill>
          <a:blip r:embed="rId18" cstate="print"/>
          <a:srcRect/>
          <a:stretch>
            <a:fillRect/>
          </a:stretch>
        </p:blipFill>
        <p:spPr bwMode="auto">
          <a:xfrm>
            <a:off x="4721225" y="1414463"/>
            <a:ext cx="1068388" cy="1068387"/>
          </a:xfrm>
          <a:prstGeom prst="rect">
            <a:avLst/>
          </a:prstGeom>
          <a:noFill/>
          <a:ln w="9525">
            <a:noFill/>
            <a:miter lim="800000"/>
            <a:headEnd/>
            <a:tailEnd/>
          </a:ln>
        </p:spPr>
      </p:pic>
      <p:pic>
        <p:nvPicPr>
          <p:cNvPr id="4104" name="Picture 13" descr="KCI_Icon_Blue7"/>
          <p:cNvPicPr>
            <a:picLocks noChangeAspect="1" noChangeArrowheads="1"/>
          </p:cNvPicPr>
          <p:nvPr userDrawn="1"/>
        </p:nvPicPr>
        <p:blipFill>
          <a:blip r:embed="rId19" cstate="print"/>
          <a:srcRect/>
          <a:stretch>
            <a:fillRect/>
          </a:stretch>
        </p:blipFill>
        <p:spPr bwMode="auto">
          <a:xfrm>
            <a:off x="5854700" y="1414463"/>
            <a:ext cx="1068388" cy="1068387"/>
          </a:xfrm>
          <a:prstGeom prst="rect">
            <a:avLst/>
          </a:prstGeom>
          <a:noFill/>
          <a:ln w="9525">
            <a:noFill/>
            <a:miter lim="800000"/>
            <a:headEnd/>
            <a:tailEnd/>
          </a:ln>
        </p:spPr>
      </p:pic>
      <p:sp>
        <p:nvSpPr>
          <p:cNvPr id="1033" name="AutoShape 16"/>
          <p:cNvSpPr>
            <a:spLocks noChangeArrowheads="1"/>
          </p:cNvSpPr>
          <p:nvPr userDrawn="1"/>
        </p:nvSpPr>
        <p:spPr bwMode="auto">
          <a:xfrm rot="10800000">
            <a:off x="8459788" y="0"/>
            <a:ext cx="684212" cy="3429000"/>
          </a:xfrm>
          <a:prstGeom prst="rtTriangle">
            <a:avLst/>
          </a:prstGeom>
          <a:solidFill>
            <a:schemeClr val="bg1"/>
          </a:solidFill>
          <a:ln w="9525">
            <a:solidFill>
              <a:schemeClr val="bg1"/>
            </a:solidFill>
            <a:miter lim="800000"/>
            <a:headEnd/>
            <a:tailEnd/>
          </a:ln>
          <a:effectLst/>
        </p:spPr>
        <p:txBody>
          <a:bodyPr wrap="none" anchor="ctr"/>
          <a:lstStyle/>
          <a:p>
            <a:pPr>
              <a:defRPr/>
            </a:pPr>
            <a:endParaRPr lang="en-US" sz="6000" b="1" i="1">
              <a:solidFill>
                <a:srgbClr val="000000"/>
              </a:solidFill>
            </a:endParaRPr>
          </a:p>
        </p:txBody>
      </p:sp>
      <p:sp>
        <p:nvSpPr>
          <p:cNvPr id="1034" name="AutoShape 17"/>
          <p:cNvSpPr>
            <a:spLocks noChangeArrowheads="1"/>
          </p:cNvSpPr>
          <p:nvPr userDrawn="1"/>
        </p:nvSpPr>
        <p:spPr bwMode="auto">
          <a:xfrm flipH="1">
            <a:off x="8459788" y="3433763"/>
            <a:ext cx="684212" cy="3429000"/>
          </a:xfrm>
          <a:prstGeom prst="rtTriangle">
            <a:avLst/>
          </a:prstGeom>
          <a:solidFill>
            <a:schemeClr val="bg1"/>
          </a:solidFill>
          <a:ln w="9525">
            <a:solidFill>
              <a:schemeClr val="bg1"/>
            </a:solidFill>
            <a:miter lim="800000"/>
            <a:headEnd/>
            <a:tailEnd/>
          </a:ln>
          <a:effectLst/>
        </p:spPr>
        <p:txBody>
          <a:bodyPr wrap="none" anchor="ctr"/>
          <a:lstStyle/>
          <a:p>
            <a:pPr>
              <a:defRPr/>
            </a:pPr>
            <a:endParaRPr lang="en-US" sz="6000" b="1" i="1">
              <a:solidFill>
                <a:srgbClr val="000000"/>
              </a:solidFill>
            </a:endParaRPr>
          </a:p>
        </p:txBody>
      </p:sp>
      <p:sp>
        <p:nvSpPr>
          <p:cNvPr id="4107" name="Rectangle 14"/>
          <p:cNvSpPr>
            <a:spLocks noGrp="1" noChangeArrowheads="1"/>
          </p:cNvSpPr>
          <p:nvPr>
            <p:ph type="title"/>
          </p:nvPr>
        </p:nvSpPr>
        <p:spPr bwMode="auto">
          <a:xfrm>
            <a:off x="663575" y="2852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r" rtl="0" eaLnBrk="0" fontAlgn="base" hangingPunct="0">
        <a:spcBef>
          <a:spcPct val="0"/>
        </a:spcBef>
        <a:spcAft>
          <a:spcPct val="0"/>
        </a:spcAft>
        <a:defRPr sz="5400" b="1" i="1">
          <a:solidFill>
            <a:srgbClr val="AFC80F"/>
          </a:solidFill>
          <a:latin typeface="+mj-lt"/>
          <a:ea typeface="+mj-ea"/>
          <a:cs typeface="+mj-cs"/>
        </a:defRPr>
      </a:lvl1pPr>
      <a:lvl2pPr algn="r" rtl="0" eaLnBrk="0" fontAlgn="base" hangingPunct="0">
        <a:spcBef>
          <a:spcPct val="0"/>
        </a:spcBef>
        <a:spcAft>
          <a:spcPct val="0"/>
        </a:spcAft>
        <a:defRPr sz="5400" b="1" i="1">
          <a:solidFill>
            <a:srgbClr val="AFC80F"/>
          </a:solidFill>
          <a:latin typeface="Arial" charset="0"/>
        </a:defRPr>
      </a:lvl2pPr>
      <a:lvl3pPr algn="r" rtl="0" eaLnBrk="0" fontAlgn="base" hangingPunct="0">
        <a:spcBef>
          <a:spcPct val="0"/>
        </a:spcBef>
        <a:spcAft>
          <a:spcPct val="0"/>
        </a:spcAft>
        <a:defRPr sz="5400" b="1" i="1">
          <a:solidFill>
            <a:srgbClr val="AFC80F"/>
          </a:solidFill>
          <a:latin typeface="Arial" charset="0"/>
        </a:defRPr>
      </a:lvl3pPr>
      <a:lvl4pPr algn="r" rtl="0" eaLnBrk="0" fontAlgn="base" hangingPunct="0">
        <a:spcBef>
          <a:spcPct val="0"/>
        </a:spcBef>
        <a:spcAft>
          <a:spcPct val="0"/>
        </a:spcAft>
        <a:defRPr sz="5400" b="1" i="1">
          <a:solidFill>
            <a:srgbClr val="AFC80F"/>
          </a:solidFill>
          <a:latin typeface="Arial" charset="0"/>
        </a:defRPr>
      </a:lvl4pPr>
      <a:lvl5pPr algn="r" rtl="0" eaLnBrk="0" fontAlgn="base" hangingPunct="0">
        <a:spcBef>
          <a:spcPct val="0"/>
        </a:spcBef>
        <a:spcAft>
          <a:spcPct val="0"/>
        </a:spcAft>
        <a:defRPr sz="5400" b="1" i="1">
          <a:solidFill>
            <a:srgbClr val="AFC80F"/>
          </a:solidFill>
          <a:latin typeface="Arial" charset="0"/>
        </a:defRPr>
      </a:lvl5pPr>
      <a:lvl6pPr marL="457200" algn="r" rtl="0" fontAlgn="base">
        <a:spcBef>
          <a:spcPct val="0"/>
        </a:spcBef>
        <a:spcAft>
          <a:spcPct val="0"/>
        </a:spcAft>
        <a:defRPr sz="5400" b="1" i="1">
          <a:solidFill>
            <a:srgbClr val="AFC80F"/>
          </a:solidFill>
          <a:latin typeface="Arial" charset="0"/>
        </a:defRPr>
      </a:lvl6pPr>
      <a:lvl7pPr marL="914400" algn="r" rtl="0" fontAlgn="base">
        <a:spcBef>
          <a:spcPct val="0"/>
        </a:spcBef>
        <a:spcAft>
          <a:spcPct val="0"/>
        </a:spcAft>
        <a:defRPr sz="5400" b="1" i="1">
          <a:solidFill>
            <a:srgbClr val="AFC80F"/>
          </a:solidFill>
          <a:latin typeface="Arial" charset="0"/>
        </a:defRPr>
      </a:lvl7pPr>
      <a:lvl8pPr marL="1371600" algn="r" rtl="0" fontAlgn="base">
        <a:spcBef>
          <a:spcPct val="0"/>
        </a:spcBef>
        <a:spcAft>
          <a:spcPct val="0"/>
        </a:spcAft>
        <a:defRPr sz="5400" b="1" i="1">
          <a:solidFill>
            <a:srgbClr val="AFC80F"/>
          </a:solidFill>
          <a:latin typeface="Arial" charset="0"/>
        </a:defRPr>
      </a:lvl8pPr>
      <a:lvl9pPr marL="1828800" algn="r" rtl="0" fontAlgn="base">
        <a:spcBef>
          <a:spcPct val="0"/>
        </a:spcBef>
        <a:spcAft>
          <a:spcPct val="0"/>
        </a:spcAft>
        <a:defRPr sz="5400" b="1" i="1">
          <a:solidFill>
            <a:srgbClr val="AFC80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Microsoft_Excel_97-2003_Worksheet4.xls"/><Relationship Id="rId5" Type="http://schemas.openxmlformats.org/officeDocument/2006/relationships/image" Target="../media/image27.png"/><Relationship Id="rId4" Type="http://schemas.openxmlformats.org/officeDocument/2006/relationships/oleObject" Target="../embeddings/Microsoft_Excel_97-2003_Worksheet3.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0.png"/><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Microsoft_Excel_97-2003_Worksheet6.xls"/><Relationship Id="rId5" Type="http://schemas.openxmlformats.org/officeDocument/2006/relationships/image" Target="../media/image29.png"/><Relationship Id="rId4" Type="http://schemas.openxmlformats.org/officeDocument/2006/relationships/oleObject" Target="../embeddings/Microsoft_Excel_97-2003_Worksheet5.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2.png"/><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Microsoft_Excel_97-2003_Worksheet8.xls"/><Relationship Id="rId5" Type="http://schemas.openxmlformats.org/officeDocument/2006/relationships/image" Target="../media/image31.png"/><Relationship Id="rId4" Type="http://schemas.openxmlformats.org/officeDocument/2006/relationships/oleObject" Target="../embeddings/Microsoft_Excel_97-2003_Worksheet7.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Microsoft_Excel_97-2003_Worksheet1.xls"/></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4400" dirty="0" smtClean="0">
                <a:latin typeface="Calibri" panose="020F0502020204030204" pitchFamily="34" charset="0"/>
              </a:rPr>
              <a:t>Philanthropic Trends</a:t>
            </a:r>
            <a:br>
              <a:rPr lang="en-CA" sz="4400" dirty="0" smtClean="0">
                <a:latin typeface="Calibri" panose="020F0502020204030204" pitchFamily="34" charset="0"/>
              </a:rPr>
            </a:br>
            <a:r>
              <a:rPr lang="en-CA" sz="4400" dirty="0" smtClean="0">
                <a:latin typeface="Calibri" panose="020F0502020204030204" pitchFamily="34" charset="0"/>
              </a:rPr>
              <a:t>Presentation to VON Canada</a:t>
            </a:r>
            <a:br>
              <a:rPr lang="en-CA" sz="4400" dirty="0" smtClean="0">
                <a:latin typeface="Calibri" panose="020F0502020204030204" pitchFamily="34" charset="0"/>
              </a:rPr>
            </a:br>
            <a:r>
              <a:rPr lang="en-CA" sz="4400" dirty="0" smtClean="0">
                <a:latin typeface="Calibri" panose="020F0502020204030204" pitchFamily="34" charset="0"/>
              </a:rPr>
              <a:t>June 21, 2014</a:t>
            </a:r>
            <a:endParaRPr lang="en-CA" sz="4400" dirty="0">
              <a:latin typeface="Calibri" panose="020F0502020204030204" pitchFamily="34" charset="0"/>
            </a:endParaRPr>
          </a:p>
        </p:txBody>
      </p:sp>
    </p:spTree>
    <p:extLst>
      <p:ext uri="{BB962C8B-B14F-4D97-AF65-F5344CB8AC3E}">
        <p14:creationId xmlns:p14="http://schemas.microsoft.com/office/powerpoint/2010/main" val="106188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480123830"/>
              </p:ext>
            </p:extLst>
          </p:nvPr>
        </p:nvGraphicFramePr>
        <p:xfrm>
          <a:off x="107950" y="1556792"/>
          <a:ext cx="885653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122" name="Rectangle 2"/>
          <p:cNvSpPr>
            <a:spLocks noGrp="1" noChangeArrowheads="1"/>
          </p:cNvSpPr>
          <p:nvPr>
            <p:ph type="title" idx="4294967295"/>
          </p:nvPr>
        </p:nvSpPr>
        <p:spPr>
          <a:xfrm>
            <a:off x="1223963" y="274638"/>
            <a:ext cx="7920037" cy="1143000"/>
          </a:xfrm>
        </p:spPr>
        <p:txBody>
          <a:bodyPr/>
          <a:lstStyle/>
          <a:p>
            <a:pPr eaLnBrk="1" hangingPunct="1"/>
            <a:r>
              <a:rPr lang="en-US" sz="4800" dirty="0" smtClean="0">
                <a:latin typeface="Calibri" panose="020F0502020204030204" pitchFamily="34" charset="0"/>
              </a:rPr>
              <a:t>Giving in Canada</a:t>
            </a:r>
          </a:p>
        </p:txBody>
      </p:sp>
      <p:sp>
        <p:nvSpPr>
          <p:cNvPr id="8" name="Right Brace 8"/>
          <p:cNvSpPr>
            <a:spLocks/>
          </p:cNvSpPr>
          <p:nvPr/>
        </p:nvSpPr>
        <p:spPr bwMode="auto">
          <a:xfrm rot="16200000" flipH="1">
            <a:off x="4499259" y="1269494"/>
            <a:ext cx="217488" cy="8280917"/>
          </a:xfrm>
          <a:prstGeom prst="rightBrace">
            <a:avLst>
              <a:gd name="adj1" fmla="val 8291"/>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rgbClr val="004990"/>
                </a:solidFill>
                <a:latin typeface="Arial" pitchFamily="34" charset="0"/>
              </a:defRPr>
            </a:lvl1pPr>
            <a:lvl2pPr marL="742950" indent="-285750" eaLnBrk="0" hangingPunct="0">
              <a:spcBef>
                <a:spcPct val="20000"/>
              </a:spcBef>
              <a:buChar char="–"/>
              <a:defRPr sz="2800">
                <a:solidFill>
                  <a:srgbClr val="004990"/>
                </a:solidFill>
                <a:latin typeface="Arial" pitchFamily="34" charset="0"/>
              </a:defRPr>
            </a:lvl2pPr>
            <a:lvl3pPr marL="1143000" indent="-228600" eaLnBrk="0" hangingPunct="0">
              <a:spcBef>
                <a:spcPct val="20000"/>
              </a:spcBef>
              <a:buChar char="•"/>
              <a:defRPr sz="2400">
                <a:solidFill>
                  <a:srgbClr val="004990"/>
                </a:solidFill>
                <a:latin typeface="Arial" pitchFamily="34" charset="0"/>
              </a:defRPr>
            </a:lvl3pPr>
            <a:lvl4pPr marL="1600200" indent="-228600" eaLnBrk="0" hangingPunct="0">
              <a:spcBef>
                <a:spcPct val="20000"/>
              </a:spcBef>
              <a:buChar char="–"/>
              <a:defRPr sz="2000">
                <a:solidFill>
                  <a:srgbClr val="004990"/>
                </a:solidFill>
                <a:latin typeface="Arial" pitchFamily="34" charset="0"/>
              </a:defRPr>
            </a:lvl4pPr>
            <a:lvl5pPr marL="2057400" indent="-228600" eaLnBrk="0" hangingPunct="0">
              <a:spcBef>
                <a:spcPct val="20000"/>
              </a:spcBef>
              <a:buChar char="»"/>
              <a:defRPr sz="2000">
                <a:solidFill>
                  <a:srgbClr val="004990"/>
                </a:solidFill>
                <a:latin typeface="Arial" pitchFamily="34" charset="0"/>
              </a:defRPr>
            </a:lvl5pPr>
            <a:lvl6pPr marL="2514600" indent="-228600" eaLnBrk="0" fontAlgn="base" hangingPunct="0">
              <a:spcBef>
                <a:spcPct val="20000"/>
              </a:spcBef>
              <a:spcAft>
                <a:spcPct val="0"/>
              </a:spcAft>
              <a:buChar char="»"/>
              <a:defRPr sz="2000">
                <a:solidFill>
                  <a:srgbClr val="004990"/>
                </a:solidFill>
                <a:latin typeface="Arial" pitchFamily="34" charset="0"/>
              </a:defRPr>
            </a:lvl6pPr>
            <a:lvl7pPr marL="2971800" indent="-228600" eaLnBrk="0" fontAlgn="base" hangingPunct="0">
              <a:spcBef>
                <a:spcPct val="20000"/>
              </a:spcBef>
              <a:spcAft>
                <a:spcPct val="0"/>
              </a:spcAft>
              <a:buChar char="»"/>
              <a:defRPr sz="2000">
                <a:solidFill>
                  <a:srgbClr val="004990"/>
                </a:solidFill>
                <a:latin typeface="Arial" pitchFamily="34" charset="0"/>
              </a:defRPr>
            </a:lvl7pPr>
            <a:lvl8pPr marL="3429000" indent="-228600" eaLnBrk="0" fontAlgn="base" hangingPunct="0">
              <a:spcBef>
                <a:spcPct val="20000"/>
              </a:spcBef>
              <a:spcAft>
                <a:spcPct val="0"/>
              </a:spcAft>
              <a:buChar char="»"/>
              <a:defRPr sz="2000">
                <a:solidFill>
                  <a:srgbClr val="004990"/>
                </a:solidFill>
                <a:latin typeface="Arial" pitchFamily="34" charset="0"/>
              </a:defRPr>
            </a:lvl8pPr>
            <a:lvl9pPr marL="3886200" indent="-228600" eaLnBrk="0" fontAlgn="base" hangingPunct="0">
              <a:spcBef>
                <a:spcPct val="20000"/>
              </a:spcBef>
              <a:spcAft>
                <a:spcPct val="0"/>
              </a:spcAft>
              <a:buChar char="»"/>
              <a:defRPr sz="2000">
                <a:solidFill>
                  <a:srgbClr val="004990"/>
                </a:solidFill>
                <a:latin typeface="Arial" pitchFamily="34" charset="0"/>
              </a:defRPr>
            </a:lvl9pPr>
          </a:lstStyle>
          <a:p>
            <a:pPr eaLnBrk="1" fontAlgn="base" hangingPunct="1">
              <a:spcBef>
                <a:spcPct val="0"/>
              </a:spcBef>
              <a:spcAft>
                <a:spcPct val="0"/>
              </a:spcAft>
              <a:buFontTx/>
              <a:buNone/>
            </a:pPr>
            <a:endParaRPr lang="en-CA" altLang="en-US" sz="1100" b="1" i="1">
              <a:solidFill>
                <a:srgbClr val="000000"/>
              </a:solidFill>
            </a:endParaRPr>
          </a:p>
        </p:txBody>
      </p:sp>
      <p:grpSp>
        <p:nvGrpSpPr>
          <p:cNvPr id="6" name="Group 17"/>
          <p:cNvGrpSpPr>
            <a:grpSpLocks/>
          </p:cNvGrpSpPr>
          <p:nvPr/>
        </p:nvGrpSpPr>
        <p:grpSpPr bwMode="auto">
          <a:xfrm>
            <a:off x="0" y="260350"/>
            <a:ext cx="1187450" cy="1081088"/>
            <a:chOff x="0" y="164"/>
            <a:chExt cx="748" cy="681"/>
          </a:xfrm>
        </p:grpSpPr>
        <p:sp>
          <p:nvSpPr>
            <p:cNvPr id="7" name="Rectangle 18"/>
            <p:cNvSpPr>
              <a:spLocks noChangeArrowheads="1"/>
            </p:cNvSpPr>
            <p:nvPr/>
          </p:nvSpPr>
          <p:spPr bwMode="auto">
            <a:xfrm>
              <a:off x="0" y="164"/>
              <a:ext cx="748" cy="68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000" b="1" i="1">
                  <a:solidFill>
                    <a:schemeClr val="tx1"/>
                  </a:solidFill>
                  <a:latin typeface="Arial" charset="0"/>
                </a:defRPr>
              </a:lvl1pPr>
              <a:lvl2pPr marL="742950" indent="-285750" eaLnBrk="0" hangingPunct="0">
                <a:defRPr sz="6000" b="1" i="1">
                  <a:solidFill>
                    <a:schemeClr val="tx1"/>
                  </a:solidFill>
                  <a:latin typeface="Arial" charset="0"/>
                </a:defRPr>
              </a:lvl2pPr>
              <a:lvl3pPr marL="1143000" indent="-228600" eaLnBrk="0" hangingPunct="0">
                <a:defRPr sz="6000" b="1" i="1">
                  <a:solidFill>
                    <a:schemeClr val="tx1"/>
                  </a:solidFill>
                  <a:latin typeface="Arial" charset="0"/>
                </a:defRPr>
              </a:lvl3pPr>
              <a:lvl4pPr marL="1600200" indent="-228600" eaLnBrk="0" hangingPunct="0">
                <a:defRPr sz="6000" b="1" i="1">
                  <a:solidFill>
                    <a:schemeClr val="tx1"/>
                  </a:solidFill>
                  <a:latin typeface="Arial" charset="0"/>
                </a:defRPr>
              </a:lvl4pPr>
              <a:lvl5pPr marL="2057400" indent="-228600" eaLnBrk="0" hangingPunct="0">
                <a:defRPr sz="6000" b="1" i="1">
                  <a:solidFill>
                    <a:schemeClr val="tx1"/>
                  </a:solidFill>
                  <a:latin typeface="Arial" charset="0"/>
                </a:defRPr>
              </a:lvl5pPr>
              <a:lvl6pPr marL="2514600" indent="-228600" eaLnBrk="0" fontAlgn="base" hangingPunct="0">
                <a:spcBef>
                  <a:spcPct val="0"/>
                </a:spcBef>
                <a:spcAft>
                  <a:spcPct val="0"/>
                </a:spcAft>
                <a:defRPr sz="6000" b="1" i="1">
                  <a:solidFill>
                    <a:schemeClr val="tx1"/>
                  </a:solidFill>
                  <a:latin typeface="Arial" charset="0"/>
                </a:defRPr>
              </a:lvl6pPr>
              <a:lvl7pPr marL="2971800" indent="-228600" eaLnBrk="0" fontAlgn="base" hangingPunct="0">
                <a:spcBef>
                  <a:spcPct val="0"/>
                </a:spcBef>
                <a:spcAft>
                  <a:spcPct val="0"/>
                </a:spcAft>
                <a:defRPr sz="6000" b="1" i="1">
                  <a:solidFill>
                    <a:schemeClr val="tx1"/>
                  </a:solidFill>
                  <a:latin typeface="Arial" charset="0"/>
                </a:defRPr>
              </a:lvl7pPr>
              <a:lvl8pPr marL="3429000" indent="-228600" eaLnBrk="0" fontAlgn="base" hangingPunct="0">
                <a:spcBef>
                  <a:spcPct val="0"/>
                </a:spcBef>
                <a:spcAft>
                  <a:spcPct val="0"/>
                </a:spcAft>
                <a:defRPr sz="6000" b="1" i="1">
                  <a:solidFill>
                    <a:schemeClr val="tx1"/>
                  </a:solidFill>
                  <a:latin typeface="Arial" charset="0"/>
                </a:defRPr>
              </a:lvl8pPr>
              <a:lvl9pPr marL="3886200" indent="-228600" eaLnBrk="0" fontAlgn="base" hangingPunct="0">
                <a:spcBef>
                  <a:spcPct val="0"/>
                </a:spcBef>
                <a:spcAft>
                  <a:spcPct val="0"/>
                </a:spcAft>
                <a:defRPr sz="6000" b="1" i="1">
                  <a:solidFill>
                    <a:schemeClr val="tx1"/>
                  </a:solidFill>
                  <a:latin typeface="Arial" charset="0"/>
                </a:defRPr>
              </a:lvl9pPr>
            </a:lstStyle>
            <a:p>
              <a:pPr eaLnBrk="1" fontAlgn="base" hangingPunct="1">
                <a:spcBef>
                  <a:spcPct val="0"/>
                </a:spcBef>
                <a:spcAft>
                  <a:spcPct val="0"/>
                </a:spcAft>
              </a:pPr>
              <a:endParaRPr lang="en-CA" altLang="en-US">
                <a:solidFill>
                  <a:srgbClr val="000000"/>
                </a:solidFill>
              </a:endParaRPr>
            </a:p>
          </p:txBody>
        </p:sp>
        <p:pic>
          <p:nvPicPr>
            <p:cNvPr id="9" name="Picture 19" descr="KCI Arrows 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 y="209"/>
              <a:ext cx="635"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
          <p:cNvSpPr txBox="1">
            <a:spLocks noChangeArrowheads="1"/>
          </p:cNvSpPr>
          <p:nvPr/>
        </p:nvSpPr>
        <p:spPr bwMode="auto">
          <a:xfrm>
            <a:off x="4067944" y="5517232"/>
            <a:ext cx="11608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4990"/>
                </a:solidFill>
                <a:latin typeface="Arial" pitchFamily="34" charset="0"/>
              </a:defRPr>
            </a:lvl1pPr>
            <a:lvl2pPr marL="742950" indent="-285750" eaLnBrk="0" hangingPunct="0">
              <a:spcBef>
                <a:spcPct val="20000"/>
              </a:spcBef>
              <a:buChar char="–"/>
              <a:defRPr sz="2800">
                <a:solidFill>
                  <a:srgbClr val="004990"/>
                </a:solidFill>
                <a:latin typeface="Arial" pitchFamily="34" charset="0"/>
              </a:defRPr>
            </a:lvl2pPr>
            <a:lvl3pPr marL="1143000" indent="-228600" eaLnBrk="0" hangingPunct="0">
              <a:spcBef>
                <a:spcPct val="20000"/>
              </a:spcBef>
              <a:buChar char="•"/>
              <a:defRPr sz="2400">
                <a:solidFill>
                  <a:srgbClr val="004990"/>
                </a:solidFill>
                <a:latin typeface="Arial" pitchFamily="34" charset="0"/>
              </a:defRPr>
            </a:lvl3pPr>
            <a:lvl4pPr marL="1600200" indent="-228600" eaLnBrk="0" hangingPunct="0">
              <a:spcBef>
                <a:spcPct val="20000"/>
              </a:spcBef>
              <a:buChar char="–"/>
              <a:defRPr sz="2000">
                <a:solidFill>
                  <a:srgbClr val="004990"/>
                </a:solidFill>
                <a:latin typeface="Arial" pitchFamily="34" charset="0"/>
              </a:defRPr>
            </a:lvl4pPr>
            <a:lvl5pPr marL="2057400" indent="-228600" eaLnBrk="0" hangingPunct="0">
              <a:spcBef>
                <a:spcPct val="20000"/>
              </a:spcBef>
              <a:buChar char="»"/>
              <a:defRPr sz="2000">
                <a:solidFill>
                  <a:srgbClr val="004990"/>
                </a:solidFill>
                <a:latin typeface="Arial" pitchFamily="34" charset="0"/>
              </a:defRPr>
            </a:lvl5pPr>
            <a:lvl6pPr marL="2514600" indent="-228600" eaLnBrk="0" fontAlgn="base" hangingPunct="0">
              <a:spcBef>
                <a:spcPct val="20000"/>
              </a:spcBef>
              <a:spcAft>
                <a:spcPct val="0"/>
              </a:spcAft>
              <a:buChar char="»"/>
              <a:defRPr sz="2000">
                <a:solidFill>
                  <a:srgbClr val="004990"/>
                </a:solidFill>
                <a:latin typeface="Arial" pitchFamily="34" charset="0"/>
              </a:defRPr>
            </a:lvl6pPr>
            <a:lvl7pPr marL="2971800" indent="-228600" eaLnBrk="0" fontAlgn="base" hangingPunct="0">
              <a:spcBef>
                <a:spcPct val="20000"/>
              </a:spcBef>
              <a:spcAft>
                <a:spcPct val="0"/>
              </a:spcAft>
              <a:buChar char="»"/>
              <a:defRPr sz="2000">
                <a:solidFill>
                  <a:srgbClr val="004990"/>
                </a:solidFill>
                <a:latin typeface="Arial" pitchFamily="34" charset="0"/>
              </a:defRPr>
            </a:lvl7pPr>
            <a:lvl8pPr marL="3429000" indent="-228600" eaLnBrk="0" fontAlgn="base" hangingPunct="0">
              <a:spcBef>
                <a:spcPct val="20000"/>
              </a:spcBef>
              <a:spcAft>
                <a:spcPct val="0"/>
              </a:spcAft>
              <a:buChar char="»"/>
              <a:defRPr sz="2000">
                <a:solidFill>
                  <a:srgbClr val="004990"/>
                </a:solidFill>
                <a:latin typeface="Arial" pitchFamily="34" charset="0"/>
              </a:defRPr>
            </a:lvl8pPr>
            <a:lvl9pPr marL="3886200" indent="-228600" eaLnBrk="0" fontAlgn="base" hangingPunct="0">
              <a:spcBef>
                <a:spcPct val="20000"/>
              </a:spcBef>
              <a:spcAft>
                <a:spcPct val="0"/>
              </a:spcAft>
              <a:buChar char="»"/>
              <a:defRPr sz="2000">
                <a:solidFill>
                  <a:srgbClr val="004990"/>
                </a:solidFill>
                <a:latin typeface="Arial" pitchFamily="34" charset="0"/>
              </a:defRPr>
            </a:lvl9pPr>
          </a:lstStyle>
          <a:p>
            <a:pPr eaLnBrk="1" fontAlgn="base" hangingPunct="1">
              <a:spcBef>
                <a:spcPct val="0"/>
              </a:spcBef>
              <a:spcAft>
                <a:spcPct val="0"/>
              </a:spcAft>
              <a:buFontTx/>
              <a:buNone/>
            </a:pPr>
            <a:r>
              <a:rPr lang="en-CA" altLang="en-US" sz="2400" b="1" i="1" dirty="0" smtClean="0">
                <a:solidFill>
                  <a:srgbClr val="FF0000"/>
                </a:solidFill>
              </a:rPr>
              <a:t>-25.3%</a:t>
            </a:r>
            <a:endParaRPr lang="en-CA" altLang="en-US" sz="2400" b="1" i="1" dirty="0">
              <a:solidFill>
                <a:srgbClr val="FF0000"/>
              </a:solidFill>
            </a:endParaRPr>
          </a:p>
        </p:txBody>
      </p:sp>
    </p:spTree>
    <p:extLst>
      <p:ext uri="{BB962C8B-B14F-4D97-AF65-F5344CB8AC3E}">
        <p14:creationId xmlns:p14="http://schemas.microsoft.com/office/powerpoint/2010/main" val="126583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133600" cy="365125"/>
          </a:xfrm>
          <a:prstGeom prst="rect">
            <a:avLst/>
          </a:prstGeom>
        </p:spPr>
        <p:txBody>
          <a:bodyPr/>
          <a:lstStyle/>
          <a:p>
            <a:fld id="{90378FCE-8BB0-4F9E-A7BF-16DA7D5C5BD5}" type="slidenum">
              <a:rPr lang="en-CA" smtClean="0"/>
              <a:pPr/>
              <a:t>11</a:t>
            </a:fld>
            <a:endParaRPr lang="en-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42840866"/>
              </p:ext>
            </p:extLst>
          </p:nvPr>
        </p:nvGraphicFramePr>
        <p:xfrm>
          <a:off x="251520" y="1412776"/>
          <a:ext cx="8805862" cy="506422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auto">
          <a:xfrm>
            <a:off x="1223963" y="274638"/>
            <a:ext cx="7920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400" b="1" i="1">
                <a:solidFill>
                  <a:srgbClr val="AFC80F"/>
                </a:solidFill>
                <a:latin typeface="+mj-lt"/>
                <a:ea typeface="+mj-ea"/>
                <a:cs typeface="+mj-cs"/>
              </a:defRPr>
            </a:lvl1pPr>
            <a:lvl2pPr algn="l" rtl="0" eaLnBrk="0" fontAlgn="base" hangingPunct="0">
              <a:spcBef>
                <a:spcPct val="0"/>
              </a:spcBef>
              <a:spcAft>
                <a:spcPct val="0"/>
              </a:spcAft>
              <a:defRPr sz="5400" b="1" i="1">
                <a:solidFill>
                  <a:srgbClr val="AFC80F"/>
                </a:solidFill>
                <a:latin typeface="Arial" charset="0"/>
              </a:defRPr>
            </a:lvl2pPr>
            <a:lvl3pPr algn="l" rtl="0" eaLnBrk="0" fontAlgn="base" hangingPunct="0">
              <a:spcBef>
                <a:spcPct val="0"/>
              </a:spcBef>
              <a:spcAft>
                <a:spcPct val="0"/>
              </a:spcAft>
              <a:defRPr sz="5400" b="1" i="1">
                <a:solidFill>
                  <a:srgbClr val="AFC80F"/>
                </a:solidFill>
                <a:latin typeface="Arial" charset="0"/>
              </a:defRPr>
            </a:lvl3pPr>
            <a:lvl4pPr algn="l" rtl="0" eaLnBrk="0" fontAlgn="base" hangingPunct="0">
              <a:spcBef>
                <a:spcPct val="0"/>
              </a:spcBef>
              <a:spcAft>
                <a:spcPct val="0"/>
              </a:spcAft>
              <a:defRPr sz="5400" b="1" i="1">
                <a:solidFill>
                  <a:srgbClr val="AFC80F"/>
                </a:solidFill>
                <a:latin typeface="Arial" charset="0"/>
              </a:defRPr>
            </a:lvl4pPr>
            <a:lvl5pPr algn="l" rtl="0" eaLnBrk="0" fontAlgn="base" hangingPunct="0">
              <a:spcBef>
                <a:spcPct val="0"/>
              </a:spcBef>
              <a:spcAft>
                <a:spcPct val="0"/>
              </a:spcAft>
              <a:defRPr sz="5400" b="1" i="1">
                <a:solidFill>
                  <a:srgbClr val="AFC80F"/>
                </a:solidFill>
                <a:latin typeface="Arial" charset="0"/>
              </a:defRPr>
            </a:lvl5pPr>
            <a:lvl6pPr marL="457200" algn="l" rtl="0" fontAlgn="base">
              <a:spcBef>
                <a:spcPct val="0"/>
              </a:spcBef>
              <a:spcAft>
                <a:spcPct val="0"/>
              </a:spcAft>
              <a:defRPr sz="5400" b="1" i="1">
                <a:solidFill>
                  <a:srgbClr val="AFC80F"/>
                </a:solidFill>
                <a:latin typeface="Arial" charset="0"/>
              </a:defRPr>
            </a:lvl6pPr>
            <a:lvl7pPr marL="914400" algn="l" rtl="0" fontAlgn="base">
              <a:spcBef>
                <a:spcPct val="0"/>
              </a:spcBef>
              <a:spcAft>
                <a:spcPct val="0"/>
              </a:spcAft>
              <a:defRPr sz="5400" b="1" i="1">
                <a:solidFill>
                  <a:srgbClr val="AFC80F"/>
                </a:solidFill>
                <a:latin typeface="Arial" charset="0"/>
              </a:defRPr>
            </a:lvl7pPr>
            <a:lvl8pPr marL="1371600" algn="l" rtl="0" fontAlgn="base">
              <a:spcBef>
                <a:spcPct val="0"/>
              </a:spcBef>
              <a:spcAft>
                <a:spcPct val="0"/>
              </a:spcAft>
              <a:defRPr sz="5400" b="1" i="1">
                <a:solidFill>
                  <a:srgbClr val="AFC80F"/>
                </a:solidFill>
                <a:latin typeface="Arial" charset="0"/>
              </a:defRPr>
            </a:lvl8pPr>
            <a:lvl9pPr marL="1828800" algn="l" rtl="0" fontAlgn="base">
              <a:spcBef>
                <a:spcPct val="0"/>
              </a:spcBef>
              <a:spcAft>
                <a:spcPct val="0"/>
              </a:spcAft>
              <a:defRPr sz="5400" b="1" i="1">
                <a:solidFill>
                  <a:srgbClr val="AFC80F"/>
                </a:solidFill>
                <a:latin typeface="Arial" charset="0"/>
              </a:defRPr>
            </a:lvl9pPr>
          </a:lstStyle>
          <a:p>
            <a:pPr eaLnBrk="1" hangingPunct="1"/>
            <a:r>
              <a:rPr lang="en-US" sz="4800" kern="0" dirty="0" smtClean="0">
                <a:latin typeface="Calibri" panose="020F0502020204030204" pitchFamily="34" charset="0"/>
              </a:rPr>
              <a:t>Individual Giving</a:t>
            </a:r>
          </a:p>
        </p:txBody>
      </p:sp>
    </p:spTree>
    <p:extLst>
      <p:ext uri="{BB962C8B-B14F-4D97-AF65-F5344CB8AC3E}">
        <p14:creationId xmlns:p14="http://schemas.microsoft.com/office/powerpoint/2010/main" val="352087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685800" y="1663700"/>
            <a:ext cx="2514600" cy="1981200"/>
          </a:xfrm>
          <a:prstGeom prst="rect">
            <a:avLst/>
          </a:prstGeom>
          <a:solidFill>
            <a:srgbClr val="9BBB59"/>
          </a:solidFill>
          <a:ln w="25400">
            <a:solidFill>
              <a:srgbClr val="71893F"/>
            </a:solidFill>
            <a:miter lim="800000"/>
            <a:headEnd/>
            <a:tailEnd/>
          </a:ln>
        </p:spPr>
        <p:txBody>
          <a:bodyPr tIns="91440"/>
          <a:lstStyle/>
          <a:p>
            <a:pPr algn="ctr"/>
            <a:r>
              <a:rPr lang="en-US" sz="2000" i="0">
                <a:solidFill>
                  <a:srgbClr val="FFFFFF"/>
                </a:solidFill>
                <a:latin typeface="Calibri" pitchFamily="34" charset="0"/>
              </a:rPr>
              <a:t>REPAYER</a:t>
            </a:r>
          </a:p>
          <a:p>
            <a:pPr algn="ctr"/>
            <a:endParaRPr lang="en-US" sz="900" i="0">
              <a:solidFill>
                <a:srgbClr val="FFFFFF"/>
              </a:solidFill>
              <a:latin typeface="Calibri" pitchFamily="34" charset="0"/>
            </a:endParaRPr>
          </a:p>
          <a:p>
            <a:pPr algn="ctr"/>
            <a:r>
              <a:rPr lang="en-US" sz="1600" b="0" i="0">
                <a:solidFill>
                  <a:srgbClr val="FFFFFF"/>
                </a:solidFill>
                <a:latin typeface="Calibri" pitchFamily="34" charset="0"/>
              </a:rPr>
              <a:t>“I give to my alma mater”</a:t>
            </a:r>
          </a:p>
          <a:p>
            <a:pPr algn="ctr"/>
            <a:r>
              <a:rPr lang="en-US" sz="1600" b="0" i="0">
                <a:solidFill>
                  <a:srgbClr val="FFFFFF"/>
                </a:solidFill>
                <a:latin typeface="Calibri" pitchFamily="34" charset="0"/>
              </a:rPr>
              <a:t>“I support organizations that have an impact on me or a loved one”</a:t>
            </a:r>
          </a:p>
          <a:p>
            <a:pPr algn="ctr"/>
            <a:endParaRPr lang="en-US" sz="1600" b="0" i="0">
              <a:solidFill>
                <a:srgbClr val="FFFFFF"/>
              </a:solidFill>
              <a:latin typeface="Calibri" pitchFamily="34" charset="0"/>
            </a:endParaRPr>
          </a:p>
          <a:p>
            <a:pPr algn="ctr"/>
            <a:endParaRPr lang="en-US" sz="1600" b="0" i="0">
              <a:solidFill>
                <a:srgbClr val="FFFFFF"/>
              </a:solidFill>
              <a:latin typeface="Calibri" pitchFamily="34" charset="0"/>
            </a:endParaRPr>
          </a:p>
        </p:txBody>
      </p:sp>
      <p:sp>
        <p:nvSpPr>
          <p:cNvPr id="16387" name="Rectangle 7"/>
          <p:cNvSpPr>
            <a:spLocks noChangeArrowheads="1"/>
          </p:cNvSpPr>
          <p:nvPr/>
        </p:nvSpPr>
        <p:spPr bwMode="auto">
          <a:xfrm>
            <a:off x="3390900" y="1663700"/>
            <a:ext cx="2514600" cy="1981200"/>
          </a:xfrm>
          <a:prstGeom prst="rect">
            <a:avLst/>
          </a:prstGeom>
          <a:solidFill>
            <a:srgbClr val="4BACC6"/>
          </a:solidFill>
          <a:ln w="25400">
            <a:solidFill>
              <a:srgbClr val="357D91"/>
            </a:solidFill>
            <a:miter lim="800000"/>
            <a:headEnd/>
            <a:tailEnd/>
          </a:ln>
        </p:spPr>
        <p:txBody>
          <a:bodyPr anchor="ctr"/>
          <a:lstStyle/>
          <a:p>
            <a:pPr algn="ctr"/>
            <a:r>
              <a:rPr lang="en-US" sz="2000" i="0">
                <a:solidFill>
                  <a:srgbClr val="FFFFFF"/>
                </a:solidFill>
                <a:latin typeface="Calibri" pitchFamily="34" charset="0"/>
              </a:rPr>
              <a:t>CASUAL GIVER</a:t>
            </a:r>
          </a:p>
          <a:p>
            <a:pPr algn="ctr"/>
            <a:endParaRPr lang="en-US" sz="900" i="0">
              <a:solidFill>
                <a:srgbClr val="FFFFFF"/>
              </a:solidFill>
              <a:latin typeface="Calibri" pitchFamily="34" charset="0"/>
            </a:endParaRPr>
          </a:p>
          <a:p>
            <a:pPr algn="ctr"/>
            <a:r>
              <a:rPr lang="en-US" sz="1600" b="0" i="0">
                <a:solidFill>
                  <a:srgbClr val="FFFFFF"/>
                </a:solidFill>
                <a:latin typeface="Calibri" pitchFamily="34" charset="0"/>
              </a:rPr>
              <a:t>“I give to well known nonprofits because it isn’t very complicated”</a:t>
            </a:r>
          </a:p>
          <a:p>
            <a:pPr algn="ctr"/>
            <a:endParaRPr lang="en-US" sz="1600" i="0">
              <a:solidFill>
                <a:srgbClr val="FFFFFF"/>
              </a:solidFill>
              <a:latin typeface="Calibri" pitchFamily="34" charset="0"/>
            </a:endParaRPr>
          </a:p>
          <a:p>
            <a:pPr algn="ctr"/>
            <a:endParaRPr lang="en-US" sz="1600" i="0">
              <a:solidFill>
                <a:srgbClr val="FFFFFF"/>
              </a:solidFill>
              <a:latin typeface="Calibri" pitchFamily="34" charset="0"/>
            </a:endParaRPr>
          </a:p>
        </p:txBody>
      </p:sp>
      <p:sp>
        <p:nvSpPr>
          <p:cNvPr id="16388" name="Rectangle 8"/>
          <p:cNvSpPr>
            <a:spLocks noChangeArrowheads="1"/>
          </p:cNvSpPr>
          <p:nvPr/>
        </p:nvSpPr>
        <p:spPr bwMode="auto">
          <a:xfrm>
            <a:off x="6096000" y="1663700"/>
            <a:ext cx="2514600" cy="1981200"/>
          </a:xfrm>
          <a:prstGeom prst="rect">
            <a:avLst/>
          </a:prstGeom>
          <a:solidFill>
            <a:srgbClr val="F79646"/>
          </a:solidFill>
          <a:ln w="25400">
            <a:solidFill>
              <a:srgbClr val="B66D31"/>
            </a:solidFill>
            <a:miter lim="800000"/>
            <a:headEnd/>
            <a:tailEnd/>
          </a:ln>
        </p:spPr>
        <p:txBody>
          <a:bodyPr tIns="91440"/>
          <a:lstStyle/>
          <a:p>
            <a:pPr algn="ctr"/>
            <a:r>
              <a:rPr lang="en-US" sz="2000" i="0">
                <a:solidFill>
                  <a:srgbClr val="FFFFFF"/>
                </a:solidFill>
                <a:latin typeface="Calibri" pitchFamily="34" charset="0"/>
              </a:rPr>
              <a:t>HIGH IMPACT</a:t>
            </a:r>
          </a:p>
          <a:p>
            <a:pPr algn="ctr"/>
            <a:endParaRPr lang="en-US" sz="900" i="0">
              <a:solidFill>
                <a:srgbClr val="FFFFFF"/>
              </a:solidFill>
              <a:latin typeface="Calibri" pitchFamily="34" charset="0"/>
            </a:endParaRPr>
          </a:p>
          <a:p>
            <a:pPr algn="ctr"/>
            <a:r>
              <a:rPr lang="en-US" sz="1600" b="0" i="0">
                <a:solidFill>
                  <a:srgbClr val="FFFFFF"/>
                </a:solidFill>
                <a:latin typeface="Calibri" pitchFamily="34" charset="0"/>
              </a:rPr>
              <a:t>“I support causes that seem overlooked”</a:t>
            </a:r>
          </a:p>
          <a:p>
            <a:pPr algn="ctr"/>
            <a:r>
              <a:rPr lang="en-US" sz="1600" b="0" i="0">
                <a:solidFill>
                  <a:srgbClr val="FFFFFF"/>
                </a:solidFill>
                <a:latin typeface="Calibri" pitchFamily="34" charset="0"/>
              </a:rPr>
              <a:t>I give to nonprofits I feel are doing the most good”</a:t>
            </a:r>
          </a:p>
          <a:p>
            <a:pPr algn="ctr"/>
            <a:endParaRPr lang="en-US" sz="1600" i="0">
              <a:solidFill>
                <a:srgbClr val="FFFFFF"/>
              </a:solidFill>
              <a:latin typeface="Calibri" pitchFamily="34" charset="0"/>
            </a:endParaRPr>
          </a:p>
        </p:txBody>
      </p:sp>
      <p:sp>
        <p:nvSpPr>
          <p:cNvPr id="16389" name="Rectangle 9"/>
          <p:cNvSpPr>
            <a:spLocks noChangeArrowheads="1"/>
          </p:cNvSpPr>
          <p:nvPr/>
        </p:nvSpPr>
        <p:spPr bwMode="auto">
          <a:xfrm>
            <a:off x="685800" y="3824288"/>
            <a:ext cx="2514600" cy="1981200"/>
          </a:xfrm>
          <a:prstGeom prst="rect">
            <a:avLst/>
          </a:prstGeom>
          <a:solidFill>
            <a:srgbClr val="4F81BD"/>
          </a:solidFill>
          <a:ln w="25400">
            <a:solidFill>
              <a:srgbClr val="385D8A"/>
            </a:solidFill>
            <a:miter lim="800000"/>
            <a:headEnd/>
            <a:tailEnd/>
          </a:ln>
        </p:spPr>
        <p:txBody>
          <a:bodyPr tIns="91440"/>
          <a:lstStyle/>
          <a:p>
            <a:pPr algn="ctr"/>
            <a:r>
              <a:rPr lang="en-US" sz="2000" i="0">
                <a:solidFill>
                  <a:srgbClr val="FFFFFF"/>
                </a:solidFill>
                <a:latin typeface="Calibri" pitchFamily="34" charset="0"/>
              </a:rPr>
              <a:t>FAITH BASED</a:t>
            </a:r>
          </a:p>
          <a:p>
            <a:pPr algn="ctr"/>
            <a:endParaRPr lang="en-US" sz="900" i="0">
              <a:solidFill>
                <a:srgbClr val="FFFFFF"/>
              </a:solidFill>
              <a:latin typeface="Calibri" pitchFamily="34" charset="0"/>
            </a:endParaRPr>
          </a:p>
          <a:p>
            <a:pPr algn="ctr"/>
            <a:r>
              <a:rPr lang="en-US" sz="1600" b="0" i="0">
                <a:solidFill>
                  <a:srgbClr val="FFFFFF"/>
                </a:solidFill>
                <a:latin typeface="Calibri" pitchFamily="34" charset="0"/>
              </a:rPr>
              <a:t>“We give to our church”</a:t>
            </a:r>
          </a:p>
          <a:p>
            <a:pPr algn="ctr"/>
            <a:r>
              <a:rPr lang="en-US" sz="1600" b="0" i="0">
                <a:solidFill>
                  <a:srgbClr val="FFFFFF"/>
                </a:solidFill>
                <a:latin typeface="Calibri" pitchFamily="34" charset="0"/>
              </a:rPr>
              <a:t>“We only give to organizations that fit with our religious beliefs”</a:t>
            </a:r>
          </a:p>
          <a:p>
            <a:pPr algn="ctr"/>
            <a:endParaRPr lang="en-US" sz="1600" i="0">
              <a:solidFill>
                <a:srgbClr val="FFFFFF"/>
              </a:solidFill>
              <a:latin typeface="Calibri" pitchFamily="34" charset="0"/>
            </a:endParaRPr>
          </a:p>
        </p:txBody>
      </p:sp>
      <p:sp>
        <p:nvSpPr>
          <p:cNvPr id="16390" name="Rectangle 10"/>
          <p:cNvSpPr>
            <a:spLocks noChangeArrowheads="1"/>
          </p:cNvSpPr>
          <p:nvPr/>
        </p:nvSpPr>
        <p:spPr bwMode="auto">
          <a:xfrm>
            <a:off x="3390900" y="3824288"/>
            <a:ext cx="2514600" cy="2028825"/>
          </a:xfrm>
          <a:prstGeom prst="rect">
            <a:avLst/>
          </a:prstGeom>
          <a:solidFill>
            <a:srgbClr val="C0504D"/>
          </a:solidFill>
          <a:ln w="25400">
            <a:solidFill>
              <a:srgbClr val="8C3836"/>
            </a:solidFill>
            <a:miter lim="800000"/>
            <a:headEnd/>
            <a:tailEnd/>
          </a:ln>
        </p:spPr>
        <p:txBody>
          <a:bodyPr tIns="91440"/>
          <a:lstStyle/>
          <a:p>
            <a:pPr algn="ctr"/>
            <a:r>
              <a:rPr lang="en-US" sz="2000" i="0">
                <a:solidFill>
                  <a:srgbClr val="FFFFFF"/>
                </a:solidFill>
                <a:latin typeface="Calibri" pitchFamily="34" charset="0"/>
              </a:rPr>
              <a:t>SEE THE DIFFERENCE</a:t>
            </a:r>
            <a:endParaRPr lang="en-US" sz="900" i="0">
              <a:solidFill>
                <a:srgbClr val="FFFFFF"/>
              </a:solidFill>
              <a:latin typeface="Calibri" pitchFamily="34" charset="0"/>
            </a:endParaRPr>
          </a:p>
          <a:p>
            <a:pPr algn="ctr"/>
            <a:r>
              <a:rPr lang="en-US" sz="1600" b="0" i="0">
                <a:solidFill>
                  <a:srgbClr val="FFFFFF"/>
                </a:solidFill>
                <a:latin typeface="Calibri" pitchFamily="34" charset="0"/>
              </a:rPr>
              <a:t>“I think it’s important to support local charities”</a:t>
            </a:r>
          </a:p>
          <a:p>
            <a:pPr algn="ctr"/>
            <a:r>
              <a:rPr lang="en-US" sz="1600" b="0" i="0">
                <a:solidFill>
                  <a:srgbClr val="FFFFFF"/>
                </a:solidFill>
                <a:latin typeface="Calibri" pitchFamily="34" charset="0"/>
              </a:rPr>
              <a:t>“I give to small organizations where I feel I can make a difference”</a:t>
            </a:r>
          </a:p>
        </p:txBody>
      </p:sp>
      <p:sp>
        <p:nvSpPr>
          <p:cNvPr id="16391" name="Rectangle 11"/>
          <p:cNvSpPr>
            <a:spLocks noChangeArrowheads="1"/>
          </p:cNvSpPr>
          <p:nvPr/>
        </p:nvSpPr>
        <p:spPr bwMode="auto">
          <a:xfrm>
            <a:off x="6096000" y="3824288"/>
            <a:ext cx="2514600" cy="1981200"/>
          </a:xfrm>
          <a:prstGeom prst="rect">
            <a:avLst/>
          </a:prstGeom>
          <a:solidFill>
            <a:srgbClr val="8064A2"/>
          </a:solidFill>
          <a:ln w="25400">
            <a:solidFill>
              <a:srgbClr val="5C4776"/>
            </a:solidFill>
            <a:miter lim="800000"/>
            <a:headEnd/>
            <a:tailEnd/>
          </a:ln>
        </p:spPr>
        <p:txBody>
          <a:bodyPr tIns="91440"/>
          <a:lstStyle/>
          <a:p>
            <a:pPr algn="ctr"/>
            <a:r>
              <a:rPr lang="en-US" sz="2000" i="0">
                <a:solidFill>
                  <a:srgbClr val="FFFFFF"/>
                </a:solidFill>
                <a:latin typeface="Calibri" pitchFamily="34" charset="0"/>
              </a:rPr>
              <a:t>PERSONAL TIES</a:t>
            </a:r>
          </a:p>
          <a:p>
            <a:pPr algn="ctr"/>
            <a:endParaRPr lang="en-US" sz="900" i="0">
              <a:solidFill>
                <a:srgbClr val="FFFFFF"/>
              </a:solidFill>
              <a:latin typeface="Calibri" pitchFamily="34" charset="0"/>
            </a:endParaRPr>
          </a:p>
          <a:p>
            <a:pPr algn="ctr"/>
            <a:r>
              <a:rPr lang="en-US" sz="1600" b="0" i="0">
                <a:solidFill>
                  <a:srgbClr val="FFFFFF"/>
                </a:solidFill>
                <a:latin typeface="Calibri" pitchFamily="34" charset="0"/>
              </a:rPr>
              <a:t>“I give when I am familiar with the people who run an organization”</a:t>
            </a:r>
          </a:p>
          <a:p>
            <a:pPr algn="ctr"/>
            <a:endParaRPr lang="en-US" sz="1600" b="0" i="0">
              <a:solidFill>
                <a:srgbClr val="FFFFFF"/>
              </a:solidFill>
              <a:latin typeface="Calibri" pitchFamily="34" charset="0"/>
            </a:endParaRPr>
          </a:p>
        </p:txBody>
      </p:sp>
      <p:sp>
        <p:nvSpPr>
          <p:cNvPr id="13" name="TextBox 12"/>
          <p:cNvSpPr txBox="1"/>
          <p:nvPr/>
        </p:nvSpPr>
        <p:spPr>
          <a:xfrm>
            <a:off x="1169988" y="3306763"/>
            <a:ext cx="1600200" cy="336550"/>
          </a:xfrm>
          <a:prstGeom prst="rect">
            <a:avLst/>
          </a:prstGeom>
          <a:noFill/>
        </p:spPr>
        <p:txBody>
          <a:bodyPr>
            <a:spAutoFit/>
          </a:bodyPr>
          <a:lstStyle/>
          <a:p>
            <a:pPr fontAlgn="auto">
              <a:spcBef>
                <a:spcPts val="0"/>
              </a:spcBef>
              <a:spcAft>
                <a:spcPts val="0"/>
              </a:spcAft>
              <a:defRPr/>
            </a:pPr>
            <a:r>
              <a:rPr lang="en-US" sz="1600" i="0" kern="0" dirty="0">
                <a:solidFill>
                  <a:prstClr val="white"/>
                </a:solidFill>
                <a:latin typeface="Calibri"/>
              </a:rPr>
              <a:t>23% of donors </a:t>
            </a:r>
          </a:p>
        </p:txBody>
      </p:sp>
      <p:sp>
        <p:nvSpPr>
          <p:cNvPr id="14" name="TextBox 13"/>
          <p:cNvSpPr txBox="1"/>
          <p:nvPr/>
        </p:nvSpPr>
        <p:spPr>
          <a:xfrm>
            <a:off x="3887788" y="3306763"/>
            <a:ext cx="1600200" cy="336550"/>
          </a:xfrm>
          <a:prstGeom prst="rect">
            <a:avLst/>
          </a:prstGeom>
          <a:noFill/>
        </p:spPr>
        <p:txBody>
          <a:bodyPr>
            <a:spAutoFit/>
          </a:bodyPr>
          <a:lstStyle/>
          <a:p>
            <a:pPr fontAlgn="auto">
              <a:spcBef>
                <a:spcPts val="0"/>
              </a:spcBef>
              <a:spcAft>
                <a:spcPts val="0"/>
              </a:spcAft>
              <a:defRPr/>
            </a:pPr>
            <a:r>
              <a:rPr lang="en-US" sz="1600" i="0" kern="0" dirty="0">
                <a:solidFill>
                  <a:sysClr val="window" lastClr="FFFFFF"/>
                </a:solidFill>
                <a:latin typeface="Calibri"/>
              </a:rPr>
              <a:t>18% of donors </a:t>
            </a:r>
          </a:p>
        </p:txBody>
      </p:sp>
      <p:sp>
        <p:nvSpPr>
          <p:cNvPr id="15" name="TextBox 14"/>
          <p:cNvSpPr txBox="1"/>
          <p:nvPr/>
        </p:nvSpPr>
        <p:spPr>
          <a:xfrm>
            <a:off x="6553200" y="3306763"/>
            <a:ext cx="1600200" cy="336550"/>
          </a:xfrm>
          <a:prstGeom prst="rect">
            <a:avLst/>
          </a:prstGeom>
          <a:noFill/>
        </p:spPr>
        <p:txBody>
          <a:bodyPr>
            <a:spAutoFit/>
          </a:bodyPr>
          <a:lstStyle/>
          <a:p>
            <a:pPr fontAlgn="auto">
              <a:spcBef>
                <a:spcPts val="0"/>
              </a:spcBef>
              <a:spcAft>
                <a:spcPts val="0"/>
              </a:spcAft>
              <a:defRPr/>
            </a:pPr>
            <a:r>
              <a:rPr lang="en-US" sz="1600" i="0" kern="0" dirty="0">
                <a:solidFill>
                  <a:sysClr val="window" lastClr="FFFFFF"/>
                </a:solidFill>
                <a:latin typeface="Calibri"/>
              </a:rPr>
              <a:t>16% of donors </a:t>
            </a:r>
          </a:p>
        </p:txBody>
      </p:sp>
      <p:sp>
        <p:nvSpPr>
          <p:cNvPr id="16" name="TextBox 15"/>
          <p:cNvSpPr txBox="1"/>
          <p:nvPr/>
        </p:nvSpPr>
        <p:spPr>
          <a:xfrm>
            <a:off x="1143000" y="5446713"/>
            <a:ext cx="1600200" cy="336550"/>
          </a:xfrm>
          <a:prstGeom prst="rect">
            <a:avLst/>
          </a:prstGeom>
          <a:noFill/>
        </p:spPr>
        <p:txBody>
          <a:bodyPr>
            <a:spAutoFit/>
          </a:bodyPr>
          <a:lstStyle/>
          <a:p>
            <a:pPr fontAlgn="auto">
              <a:spcBef>
                <a:spcPts val="0"/>
              </a:spcBef>
              <a:spcAft>
                <a:spcPts val="0"/>
              </a:spcAft>
              <a:defRPr/>
            </a:pPr>
            <a:r>
              <a:rPr lang="en-US" sz="1600" i="0" kern="0" dirty="0">
                <a:solidFill>
                  <a:sysClr val="window" lastClr="FFFFFF"/>
                </a:solidFill>
                <a:latin typeface="Calibri"/>
              </a:rPr>
              <a:t>16% of donors </a:t>
            </a:r>
          </a:p>
        </p:txBody>
      </p:sp>
      <p:sp>
        <p:nvSpPr>
          <p:cNvPr id="17" name="TextBox 16"/>
          <p:cNvSpPr txBox="1"/>
          <p:nvPr/>
        </p:nvSpPr>
        <p:spPr>
          <a:xfrm>
            <a:off x="3890963" y="5516563"/>
            <a:ext cx="1600200" cy="336550"/>
          </a:xfrm>
          <a:prstGeom prst="rect">
            <a:avLst/>
          </a:prstGeom>
          <a:noFill/>
        </p:spPr>
        <p:txBody>
          <a:bodyPr>
            <a:spAutoFit/>
          </a:bodyPr>
          <a:lstStyle/>
          <a:p>
            <a:pPr fontAlgn="auto">
              <a:spcBef>
                <a:spcPts val="0"/>
              </a:spcBef>
              <a:spcAft>
                <a:spcPts val="0"/>
              </a:spcAft>
              <a:defRPr/>
            </a:pPr>
            <a:r>
              <a:rPr lang="en-US" sz="1600" i="0" kern="0" dirty="0">
                <a:solidFill>
                  <a:sysClr val="window" lastClr="FFFFFF"/>
                </a:solidFill>
                <a:latin typeface="Calibri"/>
              </a:rPr>
              <a:t>13% of donors </a:t>
            </a:r>
          </a:p>
        </p:txBody>
      </p:sp>
      <p:sp>
        <p:nvSpPr>
          <p:cNvPr id="18" name="TextBox 17"/>
          <p:cNvSpPr txBox="1"/>
          <p:nvPr/>
        </p:nvSpPr>
        <p:spPr>
          <a:xfrm>
            <a:off x="6564313" y="5451475"/>
            <a:ext cx="1600200" cy="336550"/>
          </a:xfrm>
          <a:prstGeom prst="rect">
            <a:avLst/>
          </a:prstGeom>
          <a:noFill/>
        </p:spPr>
        <p:txBody>
          <a:bodyPr>
            <a:spAutoFit/>
          </a:bodyPr>
          <a:lstStyle/>
          <a:p>
            <a:pPr fontAlgn="auto">
              <a:spcBef>
                <a:spcPts val="0"/>
              </a:spcBef>
              <a:spcAft>
                <a:spcPts val="0"/>
              </a:spcAft>
              <a:defRPr/>
            </a:pPr>
            <a:r>
              <a:rPr lang="en-US" sz="1600" i="0" kern="0" dirty="0">
                <a:solidFill>
                  <a:sysClr val="window" lastClr="FFFFFF"/>
                </a:solidFill>
                <a:latin typeface="Calibri"/>
              </a:rPr>
              <a:t>14% of donors </a:t>
            </a:r>
          </a:p>
        </p:txBody>
      </p:sp>
      <p:sp>
        <p:nvSpPr>
          <p:cNvPr id="19" name="TextBox 18"/>
          <p:cNvSpPr txBox="1"/>
          <p:nvPr/>
        </p:nvSpPr>
        <p:spPr>
          <a:xfrm>
            <a:off x="822325" y="6019800"/>
            <a:ext cx="3711575" cy="244475"/>
          </a:xfrm>
          <a:prstGeom prst="rect">
            <a:avLst/>
          </a:prstGeom>
          <a:noFill/>
        </p:spPr>
        <p:txBody>
          <a:bodyPr>
            <a:spAutoFit/>
          </a:bodyPr>
          <a:lstStyle/>
          <a:p>
            <a:pPr fontAlgn="auto">
              <a:spcBef>
                <a:spcPts val="0"/>
              </a:spcBef>
              <a:spcAft>
                <a:spcPts val="0"/>
              </a:spcAft>
              <a:defRPr/>
            </a:pPr>
            <a:r>
              <a:rPr lang="en-US" sz="1000" b="0" i="0" kern="0" dirty="0">
                <a:solidFill>
                  <a:sysClr val="windowText" lastClr="000000"/>
                </a:solidFill>
                <a:latin typeface="Calibri"/>
              </a:rPr>
              <a:t>Source:  Money for Good II, Hope Consulting</a:t>
            </a:r>
          </a:p>
        </p:txBody>
      </p:sp>
      <p:sp>
        <p:nvSpPr>
          <p:cNvPr id="113679" name="Title 1"/>
          <p:cNvSpPr>
            <a:spLocks noGrp="1"/>
          </p:cNvSpPr>
          <p:nvPr>
            <p:ph type="title"/>
          </p:nvPr>
        </p:nvSpPr>
        <p:spPr/>
        <p:txBody>
          <a:bodyPr/>
          <a:lstStyle/>
          <a:p>
            <a:pPr eaLnBrk="1" hangingPunct="1"/>
            <a:r>
              <a:rPr lang="en-CA" sz="4400" dirty="0" smtClean="0">
                <a:latin typeface="Calibri" panose="020F0502020204030204" pitchFamily="34" charset="0"/>
              </a:rPr>
              <a:t>What Motivates Donors?</a:t>
            </a:r>
          </a:p>
        </p:txBody>
      </p:sp>
      <p:sp>
        <p:nvSpPr>
          <p:cNvPr id="20" name="Slide Number Placeholder 3"/>
          <p:cNvSpPr txBox="1">
            <a:spLocks/>
          </p:cNvSpPr>
          <p:nvPr/>
        </p:nvSpPr>
        <p:spPr>
          <a:xfrm>
            <a:off x="54236" y="6381328"/>
            <a:ext cx="685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932B8A1-7402-4CB5-8952-583DED498C7D}" type="slidenum">
              <a:rPr lang="en-CA" sz="1200" smtClean="0"/>
              <a:pPr>
                <a:defRPr/>
              </a:pPr>
              <a:t>12</a:t>
            </a:fld>
            <a:endParaRPr lang="en-CA" sz="1200" dirty="0"/>
          </a:p>
        </p:txBody>
      </p:sp>
    </p:spTree>
    <p:extLst>
      <p:ext uri="{BB962C8B-B14F-4D97-AF65-F5344CB8AC3E}">
        <p14:creationId xmlns:p14="http://schemas.microsoft.com/office/powerpoint/2010/main" val="425903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left)">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wipe(up)">
                                      <p:cBhvr>
                                        <p:cTn id="12" dur="500"/>
                                        <p:tgtEl>
                                          <p:spTgt spid="16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wipe(right)">
                                      <p:cBhvr>
                                        <p:cTn id="17" dur="5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wipe(left)">
                                      <p:cBhvr>
                                        <p:cTn id="22" dur="500"/>
                                        <p:tgtEl>
                                          <p:spTgt spid="163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390"/>
                                        </p:tgtEl>
                                        <p:attrNameLst>
                                          <p:attrName>style.visibility</p:attrName>
                                        </p:attrNameLst>
                                      </p:cBhvr>
                                      <p:to>
                                        <p:strVal val="visible"/>
                                      </p:to>
                                    </p:set>
                                    <p:animEffect transition="in" filter="wipe(down)">
                                      <p:cBhvr>
                                        <p:cTn id="27" dur="500"/>
                                        <p:tgtEl>
                                          <p:spTgt spid="163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6391"/>
                                        </p:tgtEl>
                                        <p:attrNameLst>
                                          <p:attrName>style.visibility</p:attrName>
                                        </p:attrNameLst>
                                      </p:cBhvr>
                                      <p:to>
                                        <p:strVal val="visible"/>
                                      </p:to>
                                    </p:set>
                                    <p:animEffect transition="in" filter="wipe(right)">
                                      <p:cBhvr>
                                        <p:cTn id="32" dur="500"/>
                                        <p:tgtEl>
                                          <p:spTgt spid="16391"/>
                                        </p:tgtEl>
                                      </p:cBhvr>
                                    </p:animEffect>
                                  </p:childTnLst>
                                </p:cTn>
                              </p:par>
                            </p:childTnLst>
                          </p:cTn>
                        </p:par>
                        <p:par>
                          <p:cTn id="33" fill="hold" nodeType="afterGroup">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heckerboard(across)">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animBg="1"/>
      <p:bldP spid="16390" grpId="0" animBg="1"/>
      <p:bldP spid="16391"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CA" sz="4800" dirty="0" smtClean="0">
                <a:latin typeface="Calibri" panose="020F0502020204030204" pitchFamily="34" charset="0"/>
              </a:rPr>
              <a:t>They want you to…</a:t>
            </a:r>
          </a:p>
        </p:txBody>
      </p:sp>
      <p:graphicFrame>
        <p:nvGraphicFramePr>
          <p:cNvPr id="30723" name="Content Placeholder 7"/>
          <p:cNvGraphicFramePr>
            <a:graphicFrameLocks noGrp="1"/>
          </p:cNvGraphicFramePr>
          <p:nvPr>
            <p:ph sz="half" idx="1"/>
          </p:nvPr>
        </p:nvGraphicFramePr>
        <p:xfrm>
          <a:off x="630238" y="1466850"/>
          <a:ext cx="7861300" cy="2119313"/>
        </p:xfrm>
        <a:graphic>
          <a:graphicData uri="http://schemas.openxmlformats.org/presentationml/2006/ole">
            <mc:AlternateContent xmlns:mc="http://schemas.openxmlformats.org/markup-compatibility/2006">
              <mc:Choice xmlns:v="urn:schemas-microsoft-com:vml" Requires="v">
                <p:oleObj spid="_x0000_s3180" r:id="rId4" imgW="7864522" imgH="2115495" progId="Excel.Chart.8">
                  <p:embed/>
                </p:oleObj>
              </mc:Choice>
              <mc:Fallback>
                <p:oleObj r:id="rId4" imgW="7864522" imgH="211549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38" y="1466850"/>
                        <a:ext cx="7861300"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3"/>
          <p:cNvSpPr txBox="1">
            <a:spLocks noChangeArrowheads="1"/>
          </p:cNvSpPr>
          <p:nvPr/>
        </p:nvSpPr>
        <p:spPr bwMode="auto">
          <a:xfrm>
            <a:off x="755650" y="1190625"/>
            <a:ext cx="32400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r" rtl="0" eaLnBrk="0" fontAlgn="base" hangingPunct="0">
              <a:spcBef>
                <a:spcPct val="20000"/>
              </a:spcBef>
              <a:spcAft>
                <a:spcPct val="0"/>
              </a:spcAft>
              <a:buFontTx/>
              <a:buNone/>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rgbClr val="004990"/>
                </a:solidFill>
                <a:latin typeface="+mn-lt"/>
              </a:defRPr>
            </a:lvl2pPr>
            <a:lvl3pPr marL="1143000" indent="-228600" algn="l" rtl="0" eaLnBrk="0" fontAlgn="base" hangingPunct="0">
              <a:spcBef>
                <a:spcPct val="20000"/>
              </a:spcBef>
              <a:spcAft>
                <a:spcPct val="0"/>
              </a:spcAft>
              <a:buChar char="•"/>
              <a:defRPr sz="2400">
                <a:solidFill>
                  <a:srgbClr val="004990"/>
                </a:solidFill>
                <a:latin typeface="+mn-lt"/>
              </a:defRPr>
            </a:lvl3pPr>
            <a:lvl4pPr marL="1600200" indent="-228600" algn="l" rtl="0" eaLnBrk="0" fontAlgn="base" hangingPunct="0">
              <a:spcBef>
                <a:spcPct val="20000"/>
              </a:spcBef>
              <a:spcAft>
                <a:spcPct val="0"/>
              </a:spcAft>
              <a:buChar char="–"/>
              <a:defRPr sz="2000">
                <a:solidFill>
                  <a:srgbClr val="004990"/>
                </a:solidFill>
                <a:latin typeface="+mn-lt"/>
              </a:defRPr>
            </a:lvl4pPr>
            <a:lvl5pPr marL="2057400" indent="-228600" algn="l" rtl="0" eaLnBrk="0" fontAlgn="base" hangingPunct="0">
              <a:spcBef>
                <a:spcPct val="20000"/>
              </a:spcBef>
              <a:spcAft>
                <a:spcPct val="0"/>
              </a:spcAft>
              <a:buChar char="»"/>
              <a:defRPr sz="2000">
                <a:solidFill>
                  <a:srgbClr val="004990"/>
                </a:solidFill>
                <a:latin typeface="+mn-lt"/>
              </a:defRPr>
            </a:lvl5pPr>
            <a:lvl6pPr marL="2514600" indent="-228600" algn="l" rtl="0" fontAlgn="base">
              <a:spcBef>
                <a:spcPct val="20000"/>
              </a:spcBef>
              <a:spcAft>
                <a:spcPct val="0"/>
              </a:spcAft>
              <a:buChar char="»"/>
              <a:defRPr sz="2000">
                <a:solidFill>
                  <a:srgbClr val="004990"/>
                </a:solidFill>
                <a:latin typeface="+mn-lt"/>
              </a:defRPr>
            </a:lvl6pPr>
            <a:lvl7pPr marL="2971800" indent="-228600" algn="l" rtl="0" fontAlgn="base">
              <a:spcBef>
                <a:spcPct val="20000"/>
              </a:spcBef>
              <a:spcAft>
                <a:spcPct val="0"/>
              </a:spcAft>
              <a:buChar char="»"/>
              <a:defRPr sz="2000">
                <a:solidFill>
                  <a:srgbClr val="004990"/>
                </a:solidFill>
                <a:latin typeface="+mn-lt"/>
              </a:defRPr>
            </a:lvl7pPr>
            <a:lvl8pPr marL="3429000" indent="-228600" algn="l" rtl="0" fontAlgn="base">
              <a:spcBef>
                <a:spcPct val="20000"/>
              </a:spcBef>
              <a:spcAft>
                <a:spcPct val="0"/>
              </a:spcAft>
              <a:buChar char="»"/>
              <a:defRPr sz="2000">
                <a:solidFill>
                  <a:srgbClr val="004990"/>
                </a:solidFill>
                <a:latin typeface="+mn-lt"/>
              </a:defRPr>
            </a:lvl8pPr>
            <a:lvl9pPr marL="3886200" indent="-228600" algn="l" rtl="0" fontAlgn="base">
              <a:spcBef>
                <a:spcPct val="20000"/>
              </a:spcBef>
              <a:spcAft>
                <a:spcPct val="0"/>
              </a:spcAft>
              <a:buChar char="»"/>
              <a:defRPr sz="2000">
                <a:solidFill>
                  <a:srgbClr val="004990"/>
                </a:solidFill>
                <a:latin typeface="+mn-lt"/>
              </a:defRPr>
            </a:lvl9pPr>
          </a:lstStyle>
          <a:p>
            <a:pPr algn="l" eaLnBrk="1" hangingPunct="1">
              <a:defRPr/>
            </a:pPr>
            <a:r>
              <a:rPr lang="en-US" sz="2800" i="0" kern="0" dirty="0" smtClean="0">
                <a:solidFill>
                  <a:srgbClr val="AFC80F"/>
                </a:solidFill>
                <a:latin typeface="Calibri" pitchFamily="34" charset="0"/>
                <a:cs typeface="Calibri" pitchFamily="34" charset="0"/>
              </a:rPr>
              <a:t>HAVE A PLAN...</a:t>
            </a:r>
          </a:p>
        </p:txBody>
      </p:sp>
      <p:graphicFrame>
        <p:nvGraphicFramePr>
          <p:cNvPr id="30726" name="Content Placeholder 7"/>
          <p:cNvGraphicFramePr>
            <a:graphicFrameLocks noGrp="1"/>
          </p:cNvGraphicFramePr>
          <p:nvPr>
            <p:ph sz="half" idx="1"/>
          </p:nvPr>
        </p:nvGraphicFramePr>
        <p:xfrm>
          <a:off x="623888" y="3954463"/>
          <a:ext cx="7861300" cy="2117725"/>
        </p:xfrm>
        <a:graphic>
          <a:graphicData uri="http://schemas.openxmlformats.org/presentationml/2006/ole">
            <mc:AlternateContent xmlns:mc="http://schemas.openxmlformats.org/markup-compatibility/2006">
              <mc:Choice xmlns:v="urn:schemas-microsoft-com:vml" Requires="v">
                <p:oleObj spid="_x0000_s3181" r:id="rId6" imgW="7864522" imgH="2115495" progId="Excel.Chart.8">
                  <p:embed/>
                </p:oleObj>
              </mc:Choice>
              <mc:Fallback>
                <p:oleObj r:id="rId6" imgW="7864522" imgH="2115495" progId="Excel.Chart.8">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88" y="3954463"/>
                        <a:ext cx="7861300" cy="211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3"/>
          <p:cNvSpPr txBox="1">
            <a:spLocks noChangeArrowheads="1"/>
          </p:cNvSpPr>
          <p:nvPr/>
        </p:nvSpPr>
        <p:spPr bwMode="auto">
          <a:xfrm>
            <a:off x="758825" y="3675063"/>
            <a:ext cx="50371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r" rtl="0" eaLnBrk="0" fontAlgn="base" hangingPunct="0">
              <a:spcBef>
                <a:spcPct val="20000"/>
              </a:spcBef>
              <a:spcAft>
                <a:spcPct val="0"/>
              </a:spcAft>
              <a:buFontTx/>
              <a:buNone/>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rgbClr val="004990"/>
                </a:solidFill>
                <a:latin typeface="+mn-lt"/>
              </a:defRPr>
            </a:lvl2pPr>
            <a:lvl3pPr marL="1143000" indent="-228600" algn="l" rtl="0" eaLnBrk="0" fontAlgn="base" hangingPunct="0">
              <a:spcBef>
                <a:spcPct val="20000"/>
              </a:spcBef>
              <a:spcAft>
                <a:spcPct val="0"/>
              </a:spcAft>
              <a:buChar char="•"/>
              <a:defRPr sz="2400">
                <a:solidFill>
                  <a:srgbClr val="004990"/>
                </a:solidFill>
                <a:latin typeface="+mn-lt"/>
              </a:defRPr>
            </a:lvl3pPr>
            <a:lvl4pPr marL="1600200" indent="-228600" algn="l" rtl="0" eaLnBrk="0" fontAlgn="base" hangingPunct="0">
              <a:spcBef>
                <a:spcPct val="20000"/>
              </a:spcBef>
              <a:spcAft>
                <a:spcPct val="0"/>
              </a:spcAft>
              <a:buChar char="–"/>
              <a:defRPr sz="2000">
                <a:solidFill>
                  <a:srgbClr val="004990"/>
                </a:solidFill>
                <a:latin typeface="+mn-lt"/>
              </a:defRPr>
            </a:lvl4pPr>
            <a:lvl5pPr marL="2057400" indent="-228600" algn="l" rtl="0" eaLnBrk="0" fontAlgn="base" hangingPunct="0">
              <a:spcBef>
                <a:spcPct val="20000"/>
              </a:spcBef>
              <a:spcAft>
                <a:spcPct val="0"/>
              </a:spcAft>
              <a:buChar char="»"/>
              <a:defRPr sz="2000">
                <a:solidFill>
                  <a:srgbClr val="004990"/>
                </a:solidFill>
                <a:latin typeface="+mn-lt"/>
              </a:defRPr>
            </a:lvl5pPr>
            <a:lvl6pPr marL="2514600" indent="-228600" algn="l" rtl="0" fontAlgn="base">
              <a:spcBef>
                <a:spcPct val="20000"/>
              </a:spcBef>
              <a:spcAft>
                <a:spcPct val="0"/>
              </a:spcAft>
              <a:buChar char="»"/>
              <a:defRPr sz="2000">
                <a:solidFill>
                  <a:srgbClr val="004990"/>
                </a:solidFill>
                <a:latin typeface="+mn-lt"/>
              </a:defRPr>
            </a:lvl6pPr>
            <a:lvl7pPr marL="2971800" indent="-228600" algn="l" rtl="0" fontAlgn="base">
              <a:spcBef>
                <a:spcPct val="20000"/>
              </a:spcBef>
              <a:spcAft>
                <a:spcPct val="0"/>
              </a:spcAft>
              <a:buChar char="»"/>
              <a:defRPr sz="2000">
                <a:solidFill>
                  <a:srgbClr val="004990"/>
                </a:solidFill>
                <a:latin typeface="+mn-lt"/>
              </a:defRPr>
            </a:lvl7pPr>
            <a:lvl8pPr marL="3429000" indent="-228600" algn="l" rtl="0" fontAlgn="base">
              <a:spcBef>
                <a:spcPct val="20000"/>
              </a:spcBef>
              <a:spcAft>
                <a:spcPct val="0"/>
              </a:spcAft>
              <a:buChar char="»"/>
              <a:defRPr sz="2000">
                <a:solidFill>
                  <a:srgbClr val="004990"/>
                </a:solidFill>
                <a:latin typeface="+mn-lt"/>
              </a:defRPr>
            </a:lvl8pPr>
            <a:lvl9pPr marL="3886200" indent="-228600" algn="l" rtl="0" fontAlgn="base">
              <a:spcBef>
                <a:spcPct val="20000"/>
              </a:spcBef>
              <a:spcAft>
                <a:spcPct val="0"/>
              </a:spcAft>
              <a:buChar char="»"/>
              <a:defRPr sz="2000">
                <a:solidFill>
                  <a:srgbClr val="004990"/>
                </a:solidFill>
                <a:latin typeface="+mn-lt"/>
              </a:defRPr>
            </a:lvl9pPr>
          </a:lstStyle>
          <a:p>
            <a:pPr algn="l" eaLnBrk="1" hangingPunct="1">
              <a:defRPr/>
            </a:pPr>
            <a:r>
              <a:rPr lang="en-US" sz="2800" i="0" kern="0" dirty="0" smtClean="0">
                <a:solidFill>
                  <a:srgbClr val="AFC80F"/>
                </a:solidFill>
                <a:latin typeface="Calibri" pitchFamily="34" charset="0"/>
                <a:cs typeface="Calibri" pitchFamily="34" charset="0"/>
              </a:rPr>
              <a:t>…AND WORK COLLABORATIVELY</a:t>
            </a:r>
          </a:p>
        </p:txBody>
      </p:sp>
      <p:sp>
        <p:nvSpPr>
          <p:cNvPr id="30728" name="TextBox 10"/>
          <p:cNvSpPr txBox="1">
            <a:spLocks noChangeArrowheads="1"/>
          </p:cNvSpPr>
          <p:nvPr/>
        </p:nvSpPr>
        <p:spPr bwMode="auto">
          <a:xfrm>
            <a:off x="639763" y="5962650"/>
            <a:ext cx="4608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Arial" charset="0"/>
                <a:cs typeface="Arial" charset="0"/>
              </a:defRPr>
            </a:lvl1pPr>
            <a:lvl2pPr marL="742950" indent="-285750" eaLnBrk="0" hangingPunct="0">
              <a:defRPr sz="6000" b="1" i="1">
                <a:solidFill>
                  <a:schemeClr val="tx1"/>
                </a:solidFill>
                <a:latin typeface="Arial" charset="0"/>
                <a:cs typeface="Arial" charset="0"/>
              </a:defRPr>
            </a:lvl2pPr>
            <a:lvl3pPr marL="1143000" indent="-228600" eaLnBrk="0" hangingPunct="0">
              <a:defRPr sz="6000" b="1" i="1">
                <a:solidFill>
                  <a:schemeClr val="tx1"/>
                </a:solidFill>
                <a:latin typeface="Arial" charset="0"/>
                <a:cs typeface="Arial" charset="0"/>
              </a:defRPr>
            </a:lvl3pPr>
            <a:lvl4pPr marL="1600200" indent="-228600" eaLnBrk="0" hangingPunct="0">
              <a:defRPr sz="6000" b="1" i="1">
                <a:solidFill>
                  <a:schemeClr val="tx1"/>
                </a:solidFill>
                <a:latin typeface="Arial" charset="0"/>
                <a:cs typeface="Arial" charset="0"/>
              </a:defRPr>
            </a:lvl4pPr>
            <a:lvl5pPr marL="2057400" indent="-228600" eaLnBrk="0" hangingPunct="0">
              <a:defRPr sz="6000" b="1" i="1">
                <a:solidFill>
                  <a:schemeClr val="tx1"/>
                </a:solidFill>
                <a:latin typeface="Arial" charset="0"/>
                <a:cs typeface="Arial" charset="0"/>
              </a:defRPr>
            </a:lvl5pPr>
            <a:lvl6pPr marL="2514600" indent="-228600" eaLnBrk="0" fontAlgn="base" hangingPunct="0">
              <a:spcBef>
                <a:spcPct val="0"/>
              </a:spcBef>
              <a:spcAft>
                <a:spcPct val="0"/>
              </a:spcAft>
              <a:defRPr sz="6000" b="1" i="1">
                <a:solidFill>
                  <a:schemeClr val="tx1"/>
                </a:solidFill>
                <a:latin typeface="Arial" charset="0"/>
                <a:cs typeface="Arial" charset="0"/>
              </a:defRPr>
            </a:lvl6pPr>
            <a:lvl7pPr marL="2971800" indent="-228600" eaLnBrk="0" fontAlgn="base" hangingPunct="0">
              <a:spcBef>
                <a:spcPct val="0"/>
              </a:spcBef>
              <a:spcAft>
                <a:spcPct val="0"/>
              </a:spcAft>
              <a:defRPr sz="6000" b="1" i="1">
                <a:solidFill>
                  <a:schemeClr val="tx1"/>
                </a:solidFill>
                <a:latin typeface="Arial" charset="0"/>
                <a:cs typeface="Arial" charset="0"/>
              </a:defRPr>
            </a:lvl7pPr>
            <a:lvl8pPr marL="3429000" indent="-228600" eaLnBrk="0" fontAlgn="base" hangingPunct="0">
              <a:spcBef>
                <a:spcPct val="0"/>
              </a:spcBef>
              <a:spcAft>
                <a:spcPct val="0"/>
              </a:spcAft>
              <a:defRPr sz="6000" b="1" i="1">
                <a:solidFill>
                  <a:schemeClr val="tx1"/>
                </a:solidFill>
                <a:latin typeface="Arial" charset="0"/>
                <a:cs typeface="Arial" charset="0"/>
              </a:defRPr>
            </a:lvl8pPr>
            <a:lvl9pPr marL="3886200" indent="-228600" eaLnBrk="0" fontAlgn="base" hangingPunct="0">
              <a:spcBef>
                <a:spcPct val="0"/>
              </a:spcBef>
              <a:spcAft>
                <a:spcPct val="0"/>
              </a:spcAft>
              <a:defRPr sz="6000" b="1" i="1">
                <a:solidFill>
                  <a:schemeClr val="tx1"/>
                </a:solidFill>
                <a:latin typeface="Arial" charset="0"/>
                <a:cs typeface="Arial" charset="0"/>
              </a:defRPr>
            </a:lvl9pPr>
          </a:lstStyle>
          <a:p>
            <a:pPr eaLnBrk="1" hangingPunct="1"/>
            <a:r>
              <a:rPr lang="en-CA" sz="800" b="0" i="0">
                <a:solidFill>
                  <a:srgbClr val="7F7F7F"/>
                </a:solidFill>
              </a:rPr>
              <a:t>Source: Ipsos Reid / AFP “What Donors’ Want’ Report, 2012; Percentage Strongly Agree / Agree</a:t>
            </a:r>
          </a:p>
        </p:txBody>
      </p:sp>
    </p:spTree>
    <p:extLst>
      <p:ext uri="{BB962C8B-B14F-4D97-AF65-F5344CB8AC3E}">
        <p14:creationId xmlns:p14="http://schemas.microsoft.com/office/powerpoint/2010/main" val="405089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CA" sz="4800" dirty="0" smtClean="0">
                <a:latin typeface="Calibri" panose="020F0502020204030204" pitchFamily="34" charset="0"/>
              </a:rPr>
              <a:t>They want you to…</a:t>
            </a:r>
          </a:p>
        </p:txBody>
      </p:sp>
      <p:graphicFrame>
        <p:nvGraphicFramePr>
          <p:cNvPr id="31747" name="Content Placeholder 7"/>
          <p:cNvGraphicFramePr>
            <a:graphicFrameLocks noGrp="1"/>
          </p:cNvGraphicFramePr>
          <p:nvPr>
            <p:ph sz="half" idx="1"/>
          </p:nvPr>
        </p:nvGraphicFramePr>
        <p:xfrm>
          <a:off x="630238" y="1466850"/>
          <a:ext cx="7861300" cy="2119313"/>
        </p:xfrm>
        <a:graphic>
          <a:graphicData uri="http://schemas.openxmlformats.org/presentationml/2006/ole">
            <mc:AlternateContent xmlns:mc="http://schemas.openxmlformats.org/markup-compatibility/2006">
              <mc:Choice xmlns:v="urn:schemas-microsoft-com:vml" Requires="v">
                <p:oleObj spid="_x0000_s4204" r:id="rId4" imgW="7864522" imgH="2115495" progId="Excel.Chart.8">
                  <p:embed/>
                </p:oleObj>
              </mc:Choice>
              <mc:Fallback>
                <p:oleObj r:id="rId4" imgW="7864522" imgH="211549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38" y="1466850"/>
                        <a:ext cx="7861300"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3"/>
          <p:cNvSpPr txBox="1">
            <a:spLocks noChangeArrowheads="1"/>
          </p:cNvSpPr>
          <p:nvPr/>
        </p:nvSpPr>
        <p:spPr bwMode="auto">
          <a:xfrm>
            <a:off x="755650" y="1190625"/>
            <a:ext cx="50403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r" rtl="0" eaLnBrk="0" fontAlgn="base" hangingPunct="0">
              <a:spcBef>
                <a:spcPct val="20000"/>
              </a:spcBef>
              <a:spcAft>
                <a:spcPct val="0"/>
              </a:spcAft>
              <a:buFontTx/>
              <a:buNone/>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rgbClr val="004990"/>
                </a:solidFill>
                <a:latin typeface="+mn-lt"/>
              </a:defRPr>
            </a:lvl2pPr>
            <a:lvl3pPr marL="1143000" indent="-228600" algn="l" rtl="0" eaLnBrk="0" fontAlgn="base" hangingPunct="0">
              <a:spcBef>
                <a:spcPct val="20000"/>
              </a:spcBef>
              <a:spcAft>
                <a:spcPct val="0"/>
              </a:spcAft>
              <a:buChar char="•"/>
              <a:defRPr sz="2400">
                <a:solidFill>
                  <a:srgbClr val="004990"/>
                </a:solidFill>
                <a:latin typeface="+mn-lt"/>
              </a:defRPr>
            </a:lvl3pPr>
            <a:lvl4pPr marL="1600200" indent="-228600" algn="l" rtl="0" eaLnBrk="0" fontAlgn="base" hangingPunct="0">
              <a:spcBef>
                <a:spcPct val="20000"/>
              </a:spcBef>
              <a:spcAft>
                <a:spcPct val="0"/>
              </a:spcAft>
              <a:buChar char="–"/>
              <a:defRPr sz="2000">
                <a:solidFill>
                  <a:srgbClr val="004990"/>
                </a:solidFill>
                <a:latin typeface="+mn-lt"/>
              </a:defRPr>
            </a:lvl4pPr>
            <a:lvl5pPr marL="2057400" indent="-228600" algn="l" rtl="0" eaLnBrk="0" fontAlgn="base" hangingPunct="0">
              <a:spcBef>
                <a:spcPct val="20000"/>
              </a:spcBef>
              <a:spcAft>
                <a:spcPct val="0"/>
              </a:spcAft>
              <a:buChar char="»"/>
              <a:defRPr sz="2000">
                <a:solidFill>
                  <a:srgbClr val="004990"/>
                </a:solidFill>
                <a:latin typeface="+mn-lt"/>
              </a:defRPr>
            </a:lvl5pPr>
            <a:lvl6pPr marL="2514600" indent="-228600" algn="l" rtl="0" fontAlgn="base">
              <a:spcBef>
                <a:spcPct val="20000"/>
              </a:spcBef>
              <a:spcAft>
                <a:spcPct val="0"/>
              </a:spcAft>
              <a:buChar char="»"/>
              <a:defRPr sz="2000">
                <a:solidFill>
                  <a:srgbClr val="004990"/>
                </a:solidFill>
                <a:latin typeface="+mn-lt"/>
              </a:defRPr>
            </a:lvl6pPr>
            <a:lvl7pPr marL="2971800" indent="-228600" algn="l" rtl="0" fontAlgn="base">
              <a:spcBef>
                <a:spcPct val="20000"/>
              </a:spcBef>
              <a:spcAft>
                <a:spcPct val="0"/>
              </a:spcAft>
              <a:buChar char="»"/>
              <a:defRPr sz="2000">
                <a:solidFill>
                  <a:srgbClr val="004990"/>
                </a:solidFill>
                <a:latin typeface="+mn-lt"/>
              </a:defRPr>
            </a:lvl7pPr>
            <a:lvl8pPr marL="3429000" indent="-228600" algn="l" rtl="0" fontAlgn="base">
              <a:spcBef>
                <a:spcPct val="20000"/>
              </a:spcBef>
              <a:spcAft>
                <a:spcPct val="0"/>
              </a:spcAft>
              <a:buChar char="»"/>
              <a:defRPr sz="2000">
                <a:solidFill>
                  <a:srgbClr val="004990"/>
                </a:solidFill>
                <a:latin typeface="+mn-lt"/>
              </a:defRPr>
            </a:lvl8pPr>
            <a:lvl9pPr marL="3886200" indent="-228600" algn="l" rtl="0" fontAlgn="base">
              <a:spcBef>
                <a:spcPct val="20000"/>
              </a:spcBef>
              <a:spcAft>
                <a:spcPct val="0"/>
              </a:spcAft>
              <a:buChar char="»"/>
              <a:defRPr sz="2000">
                <a:solidFill>
                  <a:srgbClr val="004990"/>
                </a:solidFill>
                <a:latin typeface="+mn-lt"/>
              </a:defRPr>
            </a:lvl9pPr>
          </a:lstStyle>
          <a:p>
            <a:pPr algn="l" eaLnBrk="1" hangingPunct="1">
              <a:defRPr/>
            </a:pPr>
            <a:r>
              <a:rPr lang="en-US" sz="2800" i="0" kern="0" dirty="0" smtClean="0">
                <a:solidFill>
                  <a:srgbClr val="AFC80F"/>
                </a:solidFill>
                <a:latin typeface="Calibri" pitchFamily="34" charset="0"/>
                <a:cs typeface="Calibri" pitchFamily="34" charset="0"/>
              </a:rPr>
              <a:t>SPEND LESS ON OVERHEAD...</a:t>
            </a:r>
          </a:p>
        </p:txBody>
      </p:sp>
      <p:graphicFrame>
        <p:nvGraphicFramePr>
          <p:cNvPr id="31750" name="Content Placeholder 7"/>
          <p:cNvGraphicFramePr>
            <a:graphicFrameLocks noGrp="1"/>
          </p:cNvGraphicFramePr>
          <p:nvPr>
            <p:ph sz="half" idx="1"/>
          </p:nvPr>
        </p:nvGraphicFramePr>
        <p:xfrm>
          <a:off x="623888" y="3954463"/>
          <a:ext cx="7861300" cy="2117725"/>
        </p:xfrm>
        <a:graphic>
          <a:graphicData uri="http://schemas.openxmlformats.org/presentationml/2006/ole">
            <mc:AlternateContent xmlns:mc="http://schemas.openxmlformats.org/markup-compatibility/2006">
              <mc:Choice xmlns:v="urn:schemas-microsoft-com:vml" Requires="v">
                <p:oleObj spid="_x0000_s4205" r:id="rId6" imgW="7864522" imgH="2115495" progId="Excel.Chart.8">
                  <p:embed/>
                </p:oleObj>
              </mc:Choice>
              <mc:Fallback>
                <p:oleObj r:id="rId6" imgW="7864522" imgH="2115495" progId="Excel.Chart.8">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88" y="3954463"/>
                        <a:ext cx="7861300" cy="211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3"/>
          <p:cNvSpPr txBox="1">
            <a:spLocks noChangeArrowheads="1"/>
          </p:cNvSpPr>
          <p:nvPr/>
        </p:nvSpPr>
        <p:spPr bwMode="auto">
          <a:xfrm>
            <a:off x="758825" y="3675063"/>
            <a:ext cx="76755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r" rtl="0" eaLnBrk="0" fontAlgn="base" hangingPunct="0">
              <a:spcBef>
                <a:spcPct val="20000"/>
              </a:spcBef>
              <a:spcAft>
                <a:spcPct val="0"/>
              </a:spcAft>
              <a:buFontTx/>
              <a:buNone/>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rgbClr val="004990"/>
                </a:solidFill>
                <a:latin typeface="+mn-lt"/>
              </a:defRPr>
            </a:lvl2pPr>
            <a:lvl3pPr marL="1143000" indent="-228600" algn="l" rtl="0" eaLnBrk="0" fontAlgn="base" hangingPunct="0">
              <a:spcBef>
                <a:spcPct val="20000"/>
              </a:spcBef>
              <a:spcAft>
                <a:spcPct val="0"/>
              </a:spcAft>
              <a:buChar char="•"/>
              <a:defRPr sz="2400">
                <a:solidFill>
                  <a:srgbClr val="004990"/>
                </a:solidFill>
                <a:latin typeface="+mn-lt"/>
              </a:defRPr>
            </a:lvl3pPr>
            <a:lvl4pPr marL="1600200" indent="-228600" algn="l" rtl="0" eaLnBrk="0" fontAlgn="base" hangingPunct="0">
              <a:spcBef>
                <a:spcPct val="20000"/>
              </a:spcBef>
              <a:spcAft>
                <a:spcPct val="0"/>
              </a:spcAft>
              <a:buChar char="–"/>
              <a:defRPr sz="2000">
                <a:solidFill>
                  <a:srgbClr val="004990"/>
                </a:solidFill>
                <a:latin typeface="+mn-lt"/>
              </a:defRPr>
            </a:lvl4pPr>
            <a:lvl5pPr marL="2057400" indent="-228600" algn="l" rtl="0" eaLnBrk="0" fontAlgn="base" hangingPunct="0">
              <a:spcBef>
                <a:spcPct val="20000"/>
              </a:spcBef>
              <a:spcAft>
                <a:spcPct val="0"/>
              </a:spcAft>
              <a:buChar char="»"/>
              <a:defRPr sz="2000">
                <a:solidFill>
                  <a:srgbClr val="004990"/>
                </a:solidFill>
                <a:latin typeface="+mn-lt"/>
              </a:defRPr>
            </a:lvl5pPr>
            <a:lvl6pPr marL="2514600" indent="-228600" algn="l" rtl="0" fontAlgn="base">
              <a:spcBef>
                <a:spcPct val="20000"/>
              </a:spcBef>
              <a:spcAft>
                <a:spcPct val="0"/>
              </a:spcAft>
              <a:buChar char="»"/>
              <a:defRPr sz="2000">
                <a:solidFill>
                  <a:srgbClr val="004990"/>
                </a:solidFill>
                <a:latin typeface="+mn-lt"/>
              </a:defRPr>
            </a:lvl6pPr>
            <a:lvl7pPr marL="2971800" indent="-228600" algn="l" rtl="0" fontAlgn="base">
              <a:spcBef>
                <a:spcPct val="20000"/>
              </a:spcBef>
              <a:spcAft>
                <a:spcPct val="0"/>
              </a:spcAft>
              <a:buChar char="»"/>
              <a:defRPr sz="2000">
                <a:solidFill>
                  <a:srgbClr val="004990"/>
                </a:solidFill>
                <a:latin typeface="+mn-lt"/>
              </a:defRPr>
            </a:lvl7pPr>
            <a:lvl8pPr marL="3429000" indent="-228600" algn="l" rtl="0" fontAlgn="base">
              <a:spcBef>
                <a:spcPct val="20000"/>
              </a:spcBef>
              <a:spcAft>
                <a:spcPct val="0"/>
              </a:spcAft>
              <a:buChar char="»"/>
              <a:defRPr sz="2000">
                <a:solidFill>
                  <a:srgbClr val="004990"/>
                </a:solidFill>
                <a:latin typeface="+mn-lt"/>
              </a:defRPr>
            </a:lvl8pPr>
            <a:lvl9pPr marL="3886200" indent="-228600" algn="l" rtl="0" fontAlgn="base">
              <a:spcBef>
                <a:spcPct val="20000"/>
              </a:spcBef>
              <a:spcAft>
                <a:spcPct val="0"/>
              </a:spcAft>
              <a:buChar char="»"/>
              <a:defRPr sz="2000">
                <a:solidFill>
                  <a:srgbClr val="004990"/>
                </a:solidFill>
                <a:latin typeface="+mn-lt"/>
              </a:defRPr>
            </a:lvl9pPr>
          </a:lstStyle>
          <a:p>
            <a:pPr algn="l" eaLnBrk="1" hangingPunct="1">
              <a:defRPr/>
            </a:pPr>
            <a:r>
              <a:rPr lang="en-US" sz="2800" i="0" kern="0" dirty="0" smtClean="0">
                <a:solidFill>
                  <a:srgbClr val="AFC80F"/>
                </a:solidFill>
                <a:latin typeface="Calibri" pitchFamily="34" charset="0"/>
                <a:cs typeface="Calibri" pitchFamily="34" charset="0"/>
              </a:rPr>
              <a:t>…AND BE MORE INNOVATIVE FUNDRAISERS</a:t>
            </a:r>
          </a:p>
        </p:txBody>
      </p:sp>
      <p:sp>
        <p:nvSpPr>
          <p:cNvPr id="31752" name="TextBox 10"/>
          <p:cNvSpPr txBox="1">
            <a:spLocks noChangeArrowheads="1"/>
          </p:cNvSpPr>
          <p:nvPr/>
        </p:nvSpPr>
        <p:spPr bwMode="auto">
          <a:xfrm>
            <a:off x="639763" y="5962650"/>
            <a:ext cx="4608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Arial" charset="0"/>
                <a:cs typeface="Arial" charset="0"/>
              </a:defRPr>
            </a:lvl1pPr>
            <a:lvl2pPr marL="742950" indent="-285750" eaLnBrk="0" hangingPunct="0">
              <a:defRPr sz="6000" b="1" i="1">
                <a:solidFill>
                  <a:schemeClr val="tx1"/>
                </a:solidFill>
                <a:latin typeface="Arial" charset="0"/>
                <a:cs typeface="Arial" charset="0"/>
              </a:defRPr>
            </a:lvl2pPr>
            <a:lvl3pPr marL="1143000" indent="-228600" eaLnBrk="0" hangingPunct="0">
              <a:defRPr sz="6000" b="1" i="1">
                <a:solidFill>
                  <a:schemeClr val="tx1"/>
                </a:solidFill>
                <a:latin typeface="Arial" charset="0"/>
                <a:cs typeface="Arial" charset="0"/>
              </a:defRPr>
            </a:lvl3pPr>
            <a:lvl4pPr marL="1600200" indent="-228600" eaLnBrk="0" hangingPunct="0">
              <a:defRPr sz="6000" b="1" i="1">
                <a:solidFill>
                  <a:schemeClr val="tx1"/>
                </a:solidFill>
                <a:latin typeface="Arial" charset="0"/>
                <a:cs typeface="Arial" charset="0"/>
              </a:defRPr>
            </a:lvl4pPr>
            <a:lvl5pPr marL="2057400" indent="-228600" eaLnBrk="0" hangingPunct="0">
              <a:defRPr sz="6000" b="1" i="1">
                <a:solidFill>
                  <a:schemeClr val="tx1"/>
                </a:solidFill>
                <a:latin typeface="Arial" charset="0"/>
                <a:cs typeface="Arial" charset="0"/>
              </a:defRPr>
            </a:lvl5pPr>
            <a:lvl6pPr marL="2514600" indent="-228600" eaLnBrk="0" fontAlgn="base" hangingPunct="0">
              <a:spcBef>
                <a:spcPct val="0"/>
              </a:spcBef>
              <a:spcAft>
                <a:spcPct val="0"/>
              </a:spcAft>
              <a:defRPr sz="6000" b="1" i="1">
                <a:solidFill>
                  <a:schemeClr val="tx1"/>
                </a:solidFill>
                <a:latin typeface="Arial" charset="0"/>
                <a:cs typeface="Arial" charset="0"/>
              </a:defRPr>
            </a:lvl6pPr>
            <a:lvl7pPr marL="2971800" indent="-228600" eaLnBrk="0" fontAlgn="base" hangingPunct="0">
              <a:spcBef>
                <a:spcPct val="0"/>
              </a:spcBef>
              <a:spcAft>
                <a:spcPct val="0"/>
              </a:spcAft>
              <a:defRPr sz="6000" b="1" i="1">
                <a:solidFill>
                  <a:schemeClr val="tx1"/>
                </a:solidFill>
                <a:latin typeface="Arial" charset="0"/>
                <a:cs typeface="Arial" charset="0"/>
              </a:defRPr>
            </a:lvl7pPr>
            <a:lvl8pPr marL="3429000" indent="-228600" eaLnBrk="0" fontAlgn="base" hangingPunct="0">
              <a:spcBef>
                <a:spcPct val="0"/>
              </a:spcBef>
              <a:spcAft>
                <a:spcPct val="0"/>
              </a:spcAft>
              <a:defRPr sz="6000" b="1" i="1">
                <a:solidFill>
                  <a:schemeClr val="tx1"/>
                </a:solidFill>
                <a:latin typeface="Arial" charset="0"/>
                <a:cs typeface="Arial" charset="0"/>
              </a:defRPr>
            </a:lvl8pPr>
            <a:lvl9pPr marL="3886200" indent="-228600" eaLnBrk="0" fontAlgn="base" hangingPunct="0">
              <a:spcBef>
                <a:spcPct val="0"/>
              </a:spcBef>
              <a:spcAft>
                <a:spcPct val="0"/>
              </a:spcAft>
              <a:defRPr sz="6000" b="1" i="1">
                <a:solidFill>
                  <a:schemeClr val="tx1"/>
                </a:solidFill>
                <a:latin typeface="Arial" charset="0"/>
                <a:cs typeface="Arial" charset="0"/>
              </a:defRPr>
            </a:lvl9pPr>
          </a:lstStyle>
          <a:p>
            <a:pPr eaLnBrk="1" hangingPunct="1"/>
            <a:r>
              <a:rPr lang="en-CA" sz="800" b="0" i="0">
                <a:solidFill>
                  <a:srgbClr val="7F7F7F"/>
                </a:solidFill>
              </a:rPr>
              <a:t>Source: Ipsos Reid / AFP “What Donors’ Want’ Report, 2012; Percentage Strongly Agree / Agree</a:t>
            </a:r>
          </a:p>
        </p:txBody>
      </p:sp>
    </p:spTree>
    <p:extLst>
      <p:ext uri="{BB962C8B-B14F-4D97-AF65-F5344CB8AC3E}">
        <p14:creationId xmlns:p14="http://schemas.microsoft.com/office/powerpoint/2010/main" val="53069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r>
              <a:rPr lang="en-CA" sz="4800" dirty="0" smtClean="0">
                <a:latin typeface="Calibri" panose="020F0502020204030204" pitchFamily="34" charset="0"/>
              </a:rPr>
              <a:t>They want you to…</a:t>
            </a:r>
          </a:p>
        </p:txBody>
      </p:sp>
      <p:graphicFrame>
        <p:nvGraphicFramePr>
          <p:cNvPr id="32771" name="Content Placeholder 7"/>
          <p:cNvGraphicFramePr>
            <a:graphicFrameLocks noGrp="1"/>
          </p:cNvGraphicFramePr>
          <p:nvPr>
            <p:ph sz="half" idx="1"/>
          </p:nvPr>
        </p:nvGraphicFramePr>
        <p:xfrm>
          <a:off x="630238" y="1466850"/>
          <a:ext cx="7861300" cy="2119313"/>
        </p:xfrm>
        <a:graphic>
          <a:graphicData uri="http://schemas.openxmlformats.org/presentationml/2006/ole">
            <mc:AlternateContent xmlns:mc="http://schemas.openxmlformats.org/markup-compatibility/2006">
              <mc:Choice xmlns:v="urn:schemas-microsoft-com:vml" Requires="v">
                <p:oleObj spid="_x0000_s5228" r:id="rId4" imgW="7864522" imgH="2115495" progId="Excel.Chart.8">
                  <p:embed/>
                </p:oleObj>
              </mc:Choice>
              <mc:Fallback>
                <p:oleObj r:id="rId4" imgW="7864522" imgH="211549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38" y="1466850"/>
                        <a:ext cx="7861300"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3"/>
          <p:cNvSpPr txBox="1">
            <a:spLocks noChangeArrowheads="1"/>
          </p:cNvSpPr>
          <p:nvPr/>
        </p:nvSpPr>
        <p:spPr bwMode="auto">
          <a:xfrm>
            <a:off x="755650" y="1190625"/>
            <a:ext cx="50403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r" rtl="0" eaLnBrk="0" fontAlgn="base" hangingPunct="0">
              <a:spcBef>
                <a:spcPct val="20000"/>
              </a:spcBef>
              <a:spcAft>
                <a:spcPct val="0"/>
              </a:spcAft>
              <a:buFontTx/>
              <a:buNone/>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rgbClr val="004990"/>
                </a:solidFill>
                <a:latin typeface="+mn-lt"/>
              </a:defRPr>
            </a:lvl2pPr>
            <a:lvl3pPr marL="1143000" indent="-228600" algn="l" rtl="0" eaLnBrk="0" fontAlgn="base" hangingPunct="0">
              <a:spcBef>
                <a:spcPct val="20000"/>
              </a:spcBef>
              <a:spcAft>
                <a:spcPct val="0"/>
              </a:spcAft>
              <a:buChar char="•"/>
              <a:defRPr sz="2400">
                <a:solidFill>
                  <a:srgbClr val="004990"/>
                </a:solidFill>
                <a:latin typeface="+mn-lt"/>
              </a:defRPr>
            </a:lvl3pPr>
            <a:lvl4pPr marL="1600200" indent="-228600" algn="l" rtl="0" eaLnBrk="0" fontAlgn="base" hangingPunct="0">
              <a:spcBef>
                <a:spcPct val="20000"/>
              </a:spcBef>
              <a:spcAft>
                <a:spcPct val="0"/>
              </a:spcAft>
              <a:buChar char="–"/>
              <a:defRPr sz="2000">
                <a:solidFill>
                  <a:srgbClr val="004990"/>
                </a:solidFill>
                <a:latin typeface="+mn-lt"/>
              </a:defRPr>
            </a:lvl4pPr>
            <a:lvl5pPr marL="2057400" indent="-228600" algn="l" rtl="0" eaLnBrk="0" fontAlgn="base" hangingPunct="0">
              <a:spcBef>
                <a:spcPct val="20000"/>
              </a:spcBef>
              <a:spcAft>
                <a:spcPct val="0"/>
              </a:spcAft>
              <a:buChar char="»"/>
              <a:defRPr sz="2000">
                <a:solidFill>
                  <a:srgbClr val="004990"/>
                </a:solidFill>
                <a:latin typeface="+mn-lt"/>
              </a:defRPr>
            </a:lvl5pPr>
            <a:lvl6pPr marL="2514600" indent="-228600" algn="l" rtl="0" fontAlgn="base">
              <a:spcBef>
                <a:spcPct val="20000"/>
              </a:spcBef>
              <a:spcAft>
                <a:spcPct val="0"/>
              </a:spcAft>
              <a:buChar char="»"/>
              <a:defRPr sz="2000">
                <a:solidFill>
                  <a:srgbClr val="004990"/>
                </a:solidFill>
                <a:latin typeface="+mn-lt"/>
              </a:defRPr>
            </a:lvl6pPr>
            <a:lvl7pPr marL="2971800" indent="-228600" algn="l" rtl="0" fontAlgn="base">
              <a:spcBef>
                <a:spcPct val="20000"/>
              </a:spcBef>
              <a:spcAft>
                <a:spcPct val="0"/>
              </a:spcAft>
              <a:buChar char="»"/>
              <a:defRPr sz="2000">
                <a:solidFill>
                  <a:srgbClr val="004990"/>
                </a:solidFill>
                <a:latin typeface="+mn-lt"/>
              </a:defRPr>
            </a:lvl7pPr>
            <a:lvl8pPr marL="3429000" indent="-228600" algn="l" rtl="0" fontAlgn="base">
              <a:spcBef>
                <a:spcPct val="20000"/>
              </a:spcBef>
              <a:spcAft>
                <a:spcPct val="0"/>
              </a:spcAft>
              <a:buChar char="»"/>
              <a:defRPr sz="2000">
                <a:solidFill>
                  <a:srgbClr val="004990"/>
                </a:solidFill>
                <a:latin typeface="+mn-lt"/>
              </a:defRPr>
            </a:lvl8pPr>
            <a:lvl9pPr marL="3886200" indent="-228600" algn="l" rtl="0" fontAlgn="base">
              <a:spcBef>
                <a:spcPct val="20000"/>
              </a:spcBef>
              <a:spcAft>
                <a:spcPct val="0"/>
              </a:spcAft>
              <a:buChar char="»"/>
              <a:defRPr sz="2000">
                <a:solidFill>
                  <a:srgbClr val="004990"/>
                </a:solidFill>
                <a:latin typeface="+mn-lt"/>
              </a:defRPr>
            </a:lvl9pPr>
          </a:lstStyle>
          <a:p>
            <a:pPr algn="l" eaLnBrk="1" hangingPunct="1">
              <a:defRPr/>
            </a:pPr>
            <a:r>
              <a:rPr lang="en-US" sz="2800" i="0" kern="0" dirty="0" smtClean="0">
                <a:solidFill>
                  <a:srgbClr val="AFC80F"/>
                </a:solidFill>
                <a:latin typeface="Calibri" pitchFamily="34" charset="0"/>
                <a:cs typeface="Calibri" pitchFamily="34" charset="0"/>
              </a:rPr>
              <a:t>UPDATE THEM ON PROGRESS...</a:t>
            </a:r>
          </a:p>
        </p:txBody>
      </p:sp>
      <p:graphicFrame>
        <p:nvGraphicFramePr>
          <p:cNvPr id="32774" name="Content Placeholder 7"/>
          <p:cNvGraphicFramePr>
            <a:graphicFrameLocks noGrp="1"/>
          </p:cNvGraphicFramePr>
          <p:nvPr>
            <p:ph sz="half" idx="1"/>
          </p:nvPr>
        </p:nvGraphicFramePr>
        <p:xfrm>
          <a:off x="623888" y="3954463"/>
          <a:ext cx="7861300" cy="2117725"/>
        </p:xfrm>
        <a:graphic>
          <a:graphicData uri="http://schemas.openxmlformats.org/presentationml/2006/ole">
            <mc:AlternateContent xmlns:mc="http://schemas.openxmlformats.org/markup-compatibility/2006">
              <mc:Choice xmlns:v="urn:schemas-microsoft-com:vml" Requires="v">
                <p:oleObj spid="_x0000_s5229" r:id="rId6" imgW="7864522" imgH="2115495" progId="Excel.Chart.8">
                  <p:embed/>
                </p:oleObj>
              </mc:Choice>
              <mc:Fallback>
                <p:oleObj r:id="rId6" imgW="7864522" imgH="2115495" progId="Excel.Chart.8">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88" y="3954463"/>
                        <a:ext cx="7861300" cy="211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3"/>
          <p:cNvSpPr txBox="1">
            <a:spLocks noChangeArrowheads="1"/>
          </p:cNvSpPr>
          <p:nvPr/>
        </p:nvSpPr>
        <p:spPr bwMode="auto">
          <a:xfrm>
            <a:off x="758825" y="3675063"/>
            <a:ext cx="76755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r" rtl="0" eaLnBrk="0" fontAlgn="base" hangingPunct="0">
              <a:spcBef>
                <a:spcPct val="20000"/>
              </a:spcBef>
              <a:spcAft>
                <a:spcPct val="0"/>
              </a:spcAft>
              <a:buFontTx/>
              <a:buNone/>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rgbClr val="004990"/>
                </a:solidFill>
                <a:latin typeface="+mn-lt"/>
              </a:defRPr>
            </a:lvl2pPr>
            <a:lvl3pPr marL="1143000" indent="-228600" algn="l" rtl="0" eaLnBrk="0" fontAlgn="base" hangingPunct="0">
              <a:spcBef>
                <a:spcPct val="20000"/>
              </a:spcBef>
              <a:spcAft>
                <a:spcPct val="0"/>
              </a:spcAft>
              <a:buChar char="•"/>
              <a:defRPr sz="2400">
                <a:solidFill>
                  <a:srgbClr val="004990"/>
                </a:solidFill>
                <a:latin typeface="+mn-lt"/>
              </a:defRPr>
            </a:lvl3pPr>
            <a:lvl4pPr marL="1600200" indent="-228600" algn="l" rtl="0" eaLnBrk="0" fontAlgn="base" hangingPunct="0">
              <a:spcBef>
                <a:spcPct val="20000"/>
              </a:spcBef>
              <a:spcAft>
                <a:spcPct val="0"/>
              </a:spcAft>
              <a:buChar char="–"/>
              <a:defRPr sz="2000">
                <a:solidFill>
                  <a:srgbClr val="004990"/>
                </a:solidFill>
                <a:latin typeface="+mn-lt"/>
              </a:defRPr>
            </a:lvl4pPr>
            <a:lvl5pPr marL="2057400" indent="-228600" algn="l" rtl="0" eaLnBrk="0" fontAlgn="base" hangingPunct="0">
              <a:spcBef>
                <a:spcPct val="20000"/>
              </a:spcBef>
              <a:spcAft>
                <a:spcPct val="0"/>
              </a:spcAft>
              <a:buChar char="»"/>
              <a:defRPr sz="2000">
                <a:solidFill>
                  <a:srgbClr val="004990"/>
                </a:solidFill>
                <a:latin typeface="+mn-lt"/>
              </a:defRPr>
            </a:lvl5pPr>
            <a:lvl6pPr marL="2514600" indent="-228600" algn="l" rtl="0" fontAlgn="base">
              <a:spcBef>
                <a:spcPct val="20000"/>
              </a:spcBef>
              <a:spcAft>
                <a:spcPct val="0"/>
              </a:spcAft>
              <a:buChar char="»"/>
              <a:defRPr sz="2000">
                <a:solidFill>
                  <a:srgbClr val="004990"/>
                </a:solidFill>
                <a:latin typeface="+mn-lt"/>
              </a:defRPr>
            </a:lvl6pPr>
            <a:lvl7pPr marL="2971800" indent="-228600" algn="l" rtl="0" fontAlgn="base">
              <a:spcBef>
                <a:spcPct val="20000"/>
              </a:spcBef>
              <a:spcAft>
                <a:spcPct val="0"/>
              </a:spcAft>
              <a:buChar char="»"/>
              <a:defRPr sz="2000">
                <a:solidFill>
                  <a:srgbClr val="004990"/>
                </a:solidFill>
                <a:latin typeface="+mn-lt"/>
              </a:defRPr>
            </a:lvl7pPr>
            <a:lvl8pPr marL="3429000" indent="-228600" algn="l" rtl="0" fontAlgn="base">
              <a:spcBef>
                <a:spcPct val="20000"/>
              </a:spcBef>
              <a:spcAft>
                <a:spcPct val="0"/>
              </a:spcAft>
              <a:buChar char="»"/>
              <a:defRPr sz="2000">
                <a:solidFill>
                  <a:srgbClr val="004990"/>
                </a:solidFill>
                <a:latin typeface="+mn-lt"/>
              </a:defRPr>
            </a:lvl8pPr>
            <a:lvl9pPr marL="3886200" indent="-228600" algn="l" rtl="0" fontAlgn="base">
              <a:spcBef>
                <a:spcPct val="20000"/>
              </a:spcBef>
              <a:spcAft>
                <a:spcPct val="0"/>
              </a:spcAft>
              <a:buChar char="»"/>
              <a:defRPr sz="2000">
                <a:solidFill>
                  <a:srgbClr val="004990"/>
                </a:solidFill>
                <a:latin typeface="+mn-lt"/>
              </a:defRPr>
            </a:lvl9pPr>
          </a:lstStyle>
          <a:p>
            <a:pPr algn="l" eaLnBrk="1" hangingPunct="1">
              <a:defRPr/>
            </a:pPr>
            <a:r>
              <a:rPr lang="en-US" sz="2800" i="0" kern="0" dirty="0" smtClean="0">
                <a:solidFill>
                  <a:srgbClr val="AFC80F"/>
                </a:solidFill>
                <a:latin typeface="Calibri" pitchFamily="34" charset="0"/>
                <a:cs typeface="Calibri" pitchFamily="34" charset="0"/>
              </a:rPr>
              <a:t>…AND ASK FOR MONEY LESS OFTEN!</a:t>
            </a:r>
          </a:p>
        </p:txBody>
      </p:sp>
      <p:sp>
        <p:nvSpPr>
          <p:cNvPr id="32776" name="TextBox 10"/>
          <p:cNvSpPr txBox="1">
            <a:spLocks noChangeArrowheads="1"/>
          </p:cNvSpPr>
          <p:nvPr/>
        </p:nvSpPr>
        <p:spPr bwMode="auto">
          <a:xfrm>
            <a:off x="639763" y="5962650"/>
            <a:ext cx="4608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Arial" charset="0"/>
                <a:cs typeface="Arial" charset="0"/>
              </a:defRPr>
            </a:lvl1pPr>
            <a:lvl2pPr marL="742950" indent="-285750" eaLnBrk="0" hangingPunct="0">
              <a:defRPr sz="6000" b="1" i="1">
                <a:solidFill>
                  <a:schemeClr val="tx1"/>
                </a:solidFill>
                <a:latin typeface="Arial" charset="0"/>
                <a:cs typeface="Arial" charset="0"/>
              </a:defRPr>
            </a:lvl2pPr>
            <a:lvl3pPr marL="1143000" indent="-228600" eaLnBrk="0" hangingPunct="0">
              <a:defRPr sz="6000" b="1" i="1">
                <a:solidFill>
                  <a:schemeClr val="tx1"/>
                </a:solidFill>
                <a:latin typeface="Arial" charset="0"/>
                <a:cs typeface="Arial" charset="0"/>
              </a:defRPr>
            </a:lvl3pPr>
            <a:lvl4pPr marL="1600200" indent="-228600" eaLnBrk="0" hangingPunct="0">
              <a:defRPr sz="6000" b="1" i="1">
                <a:solidFill>
                  <a:schemeClr val="tx1"/>
                </a:solidFill>
                <a:latin typeface="Arial" charset="0"/>
                <a:cs typeface="Arial" charset="0"/>
              </a:defRPr>
            </a:lvl4pPr>
            <a:lvl5pPr marL="2057400" indent="-228600" eaLnBrk="0" hangingPunct="0">
              <a:defRPr sz="6000" b="1" i="1">
                <a:solidFill>
                  <a:schemeClr val="tx1"/>
                </a:solidFill>
                <a:latin typeface="Arial" charset="0"/>
                <a:cs typeface="Arial" charset="0"/>
              </a:defRPr>
            </a:lvl5pPr>
            <a:lvl6pPr marL="2514600" indent="-228600" eaLnBrk="0" fontAlgn="base" hangingPunct="0">
              <a:spcBef>
                <a:spcPct val="0"/>
              </a:spcBef>
              <a:spcAft>
                <a:spcPct val="0"/>
              </a:spcAft>
              <a:defRPr sz="6000" b="1" i="1">
                <a:solidFill>
                  <a:schemeClr val="tx1"/>
                </a:solidFill>
                <a:latin typeface="Arial" charset="0"/>
                <a:cs typeface="Arial" charset="0"/>
              </a:defRPr>
            </a:lvl6pPr>
            <a:lvl7pPr marL="2971800" indent="-228600" eaLnBrk="0" fontAlgn="base" hangingPunct="0">
              <a:spcBef>
                <a:spcPct val="0"/>
              </a:spcBef>
              <a:spcAft>
                <a:spcPct val="0"/>
              </a:spcAft>
              <a:defRPr sz="6000" b="1" i="1">
                <a:solidFill>
                  <a:schemeClr val="tx1"/>
                </a:solidFill>
                <a:latin typeface="Arial" charset="0"/>
                <a:cs typeface="Arial" charset="0"/>
              </a:defRPr>
            </a:lvl7pPr>
            <a:lvl8pPr marL="3429000" indent="-228600" eaLnBrk="0" fontAlgn="base" hangingPunct="0">
              <a:spcBef>
                <a:spcPct val="0"/>
              </a:spcBef>
              <a:spcAft>
                <a:spcPct val="0"/>
              </a:spcAft>
              <a:defRPr sz="6000" b="1" i="1">
                <a:solidFill>
                  <a:schemeClr val="tx1"/>
                </a:solidFill>
                <a:latin typeface="Arial" charset="0"/>
                <a:cs typeface="Arial" charset="0"/>
              </a:defRPr>
            </a:lvl8pPr>
            <a:lvl9pPr marL="3886200" indent="-228600" eaLnBrk="0" fontAlgn="base" hangingPunct="0">
              <a:spcBef>
                <a:spcPct val="0"/>
              </a:spcBef>
              <a:spcAft>
                <a:spcPct val="0"/>
              </a:spcAft>
              <a:defRPr sz="6000" b="1" i="1">
                <a:solidFill>
                  <a:schemeClr val="tx1"/>
                </a:solidFill>
                <a:latin typeface="Arial" charset="0"/>
                <a:cs typeface="Arial" charset="0"/>
              </a:defRPr>
            </a:lvl9pPr>
          </a:lstStyle>
          <a:p>
            <a:pPr eaLnBrk="1" hangingPunct="1"/>
            <a:r>
              <a:rPr lang="en-CA" sz="800" b="0" i="0">
                <a:solidFill>
                  <a:srgbClr val="7F7F7F"/>
                </a:solidFill>
              </a:rPr>
              <a:t>Source: Ipsos Reid / AFP “What Donors’ Want’ Report, 2012; Percentage Strongly Agree / Agree</a:t>
            </a:r>
          </a:p>
        </p:txBody>
      </p:sp>
      <p:sp>
        <p:nvSpPr>
          <p:cNvPr id="32777" name="TextBox 11"/>
          <p:cNvSpPr txBox="1">
            <a:spLocks noChangeArrowheads="1"/>
          </p:cNvSpPr>
          <p:nvPr/>
        </p:nvSpPr>
        <p:spPr bwMode="auto">
          <a:xfrm>
            <a:off x="3359150" y="4683125"/>
            <a:ext cx="502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Arial" charset="0"/>
                <a:cs typeface="Arial" charset="0"/>
              </a:defRPr>
            </a:lvl1pPr>
            <a:lvl2pPr marL="742950" indent="-285750" eaLnBrk="0" hangingPunct="0">
              <a:defRPr sz="6000" b="1" i="1">
                <a:solidFill>
                  <a:schemeClr val="tx1"/>
                </a:solidFill>
                <a:latin typeface="Arial" charset="0"/>
                <a:cs typeface="Arial" charset="0"/>
              </a:defRPr>
            </a:lvl2pPr>
            <a:lvl3pPr marL="1143000" indent="-228600" eaLnBrk="0" hangingPunct="0">
              <a:defRPr sz="6000" b="1" i="1">
                <a:solidFill>
                  <a:schemeClr val="tx1"/>
                </a:solidFill>
                <a:latin typeface="Arial" charset="0"/>
                <a:cs typeface="Arial" charset="0"/>
              </a:defRPr>
            </a:lvl3pPr>
            <a:lvl4pPr marL="1600200" indent="-228600" eaLnBrk="0" hangingPunct="0">
              <a:defRPr sz="6000" b="1" i="1">
                <a:solidFill>
                  <a:schemeClr val="tx1"/>
                </a:solidFill>
                <a:latin typeface="Arial" charset="0"/>
                <a:cs typeface="Arial" charset="0"/>
              </a:defRPr>
            </a:lvl4pPr>
            <a:lvl5pPr marL="2057400" indent="-228600" eaLnBrk="0" hangingPunct="0">
              <a:defRPr sz="6000" b="1" i="1">
                <a:solidFill>
                  <a:schemeClr val="tx1"/>
                </a:solidFill>
                <a:latin typeface="Arial" charset="0"/>
                <a:cs typeface="Arial" charset="0"/>
              </a:defRPr>
            </a:lvl5pPr>
            <a:lvl6pPr marL="2514600" indent="-228600" eaLnBrk="0" fontAlgn="base" hangingPunct="0">
              <a:spcBef>
                <a:spcPct val="0"/>
              </a:spcBef>
              <a:spcAft>
                <a:spcPct val="0"/>
              </a:spcAft>
              <a:defRPr sz="6000" b="1" i="1">
                <a:solidFill>
                  <a:schemeClr val="tx1"/>
                </a:solidFill>
                <a:latin typeface="Arial" charset="0"/>
                <a:cs typeface="Arial" charset="0"/>
              </a:defRPr>
            </a:lvl6pPr>
            <a:lvl7pPr marL="2971800" indent="-228600" eaLnBrk="0" fontAlgn="base" hangingPunct="0">
              <a:spcBef>
                <a:spcPct val="0"/>
              </a:spcBef>
              <a:spcAft>
                <a:spcPct val="0"/>
              </a:spcAft>
              <a:defRPr sz="6000" b="1" i="1">
                <a:solidFill>
                  <a:schemeClr val="tx1"/>
                </a:solidFill>
                <a:latin typeface="Arial" charset="0"/>
                <a:cs typeface="Arial" charset="0"/>
              </a:defRPr>
            </a:lvl7pPr>
            <a:lvl8pPr marL="3429000" indent="-228600" eaLnBrk="0" fontAlgn="base" hangingPunct="0">
              <a:spcBef>
                <a:spcPct val="0"/>
              </a:spcBef>
              <a:spcAft>
                <a:spcPct val="0"/>
              </a:spcAft>
              <a:defRPr sz="6000" b="1" i="1">
                <a:solidFill>
                  <a:schemeClr val="tx1"/>
                </a:solidFill>
                <a:latin typeface="Arial" charset="0"/>
                <a:cs typeface="Arial" charset="0"/>
              </a:defRPr>
            </a:lvl8pPr>
            <a:lvl9pPr marL="3886200" indent="-228600" eaLnBrk="0" fontAlgn="base" hangingPunct="0">
              <a:spcBef>
                <a:spcPct val="0"/>
              </a:spcBef>
              <a:spcAft>
                <a:spcPct val="0"/>
              </a:spcAft>
              <a:defRPr sz="6000" b="1" i="1">
                <a:solidFill>
                  <a:schemeClr val="tx1"/>
                </a:solidFill>
                <a:latin typeface="Arial" charset="0"/>
                <a:cs typeface="Arial" charset="0"/>
              </a:defRPr>
            </a:lvl9pPr>
          </a:lstStyle>
          <a:p>
            <a:pPr eaLnBrk="1" hangingPunct="1"/>
            <a:r>
              <a:rPr lang="en-CA" sz="1400" b="0" i="0">
                <a:solidFill>
                  <a:srgbClr val="000000"/>
                </a:solidFill>
              </a:rPr>
              <a:t>[WOULD LIKE TO BE ASKED ONCE OR LESS PER YEAR] </a:t>
            </a:r>
          </a:p>
        </p:txBody>
      </p:sp>
    </p:spTree>
    <p:extLst>
      <p:ext uri="{BB962C8B-B14F-4D97-AF65-F5344CB8AC3E}">
        <p14:creationId xmlns:p14="http://schemas.microsoft.com/office/powerpoint/2010/main" val="252278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r>
              <a:rPr lang="en-CA" sz="4800" dirty="0" smtClean="0">
                <a:latin typeface="Calibri" panose="020F0502020204030204" pitchFamily="34" charset="0"/>
              </a:rPr>
              <a:t>Your Loyal Donors…</a:t>
            </a:r>
          </a:p>
        </p:txBody>
      </p:sp>
      <p:sp>
        <p:nvSpPr>
          <p:cNvPr id="33795" name="Content Placeholder 5"/>
          <p:cNvSpPr>
            <a:spLocks noGrp="1"/>
          </p:cNvSpPr>
          <p:nvPr>
            <p:ph sz="half" idx="1"/>
          </p:nvPr>
        </p:nvSpPr>
        <p:spPr>
          <a:xfrm>
            <a:off x="681038" y="1851025"/>
            <a:ext cx="7753350" cy="2046288"/>
          </a:xfrm>
        </p:spPr>
        <p:txBody>
          <a:bodyPr/>
          <a:lstStyle/>
          <a:p>
            <a:pPr marL="457200" indent="-457200">
              <a:buFontTx/>
              <a:buAutoNum type="arabicPeriod"/>
            </a:pPr>
            <a:r>
              <a:rPr lang="en-CA" sz="2400" dirty="0" smtClean="0"/>
              <a:t>Your “reputation and trustworthiness” are impeccable</a:t>
            </a:r>
          </a:p>
          <a:p>
            <a:pPr marL="457200" indent="-457200">
              <a:buFontTx/>
              <a:buAutoNum type="arabicPeriod"/>
            </a:pPr>
            <a:r>
              <a:rPr lang="en-CA" sz="2400" dirty="0" smtClean="0"/>
              <a:t>You are “achieving and communicating measurable results”</a:t>
            </a:r>
          </a:p>
        </p:txBody>
      </p:sp>
      <p:sp>
        <p:nvSpPr>
          <p:cNvPr id="33796" name="Content Placeholder 6"/>
          <p:cNvSpPr>
            <a:spLocks noGrp="1"/>
          </p:cNvSpPr>
          <p:nvPr>
            <p:ph sz="half" idx="2"/>
          </p:nvPr>
        </p:nvSpPr>
        <p:spPr>
          <a:xfrm>
            <a:off x="639763" y="4113213"/>
            <a:ext cx="7753350" cy="2012950"/>
          </a:xfrm>
        </p:spPr>
        <p:txBody>
          <a:bodyPr/>
          <a:lstStyle/>
          <a:p>
            <a:pPr marL="457200" indent="-457200">
              <a:buFontTx/>
              <a:buAutoNum type="arabicPeriod"/>
            </a:pPr>
            <a:r>
              <a:rPr lang="en-CA" sz="2400" dirty="0" smtClean="0"/>
              <a:t>Their “priorities shifted to other causes”</a:t>
            </a:r>
          </a:p>
          <a:p>
            <a:pPr marL="457200" indent="-457200">
              <a:buFontTx/>
              <a:buAutoNum type="arabicPeriod"/>
            </a:pPr>
            <a:r>
              <a:rPr lang="en-CA" sz="2400" dirty="0"/>
              <a:t>They feel they have been “over-solicited”</a:t>
            </a:r>
          </a:p>
          <a:p>
            <a:pPr marL="457200" indent="-457200">
              <a:buFontTx/>
              <a:buAutoNum type="arabicPeriod"/>
            </a:pPr>
            <a:endParaRPr lang="en-CA" sz="2400" dirty="0" smtClean="0"/>
          </a:p>
        </p:txBody>
      </p:sp>
      <p:sp>
        <p:nvSpPr>
          <p:cNvPr id="4" name="Rectangle 3"/>
          <p:cNvSpPr txBox="1">
            <a:spLocks noChangeArrowheads="1"/>
          </p:cNvSpPr>
          <p:nvPr/>
        </p:nvSpPr>
        <p:spPr bwMode="auto">
          <a:xfrm>
            <a:off x="755650" y="1412875"/>
            <a:ext cx="50403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r" rtl="0" eaLnBrk="0" fontAlgn="base" hangingPunct="0">
              <a:spcBef>
                <a:spcPct val="20000"/>
              </a:spcBef>
              <a:spcAft>
                <a:spcPct val="0"/>
              </a:spcAft>
              <a:buFontTx/>
              <a:buNone/>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rgbClr val="004990"/>
                </a:solidFill>
                <a:latin typeface="+mn-lt"/>
              </a:defRPr>
            </a:lvl2pPr>
            <a:lvl3pPr marL="1143000" indent="-228600" algn="l" rtl="0" eaLnBrk="0" fontAlgn="base" hangingPunct="0">
              <a:spcBef>
                <a:spcPct val="20000"/>
              </a:spcBef>
              <a:spcAft>
                <a:spcPct val="0"/>
              </a:spcAft>
              <a:buChar char="•"/>
              <a:defRPr sz="2400">
                <a:solidFill>
                  <a:srgbClr val="004990"/>
                </a:solidFill>
                <a:latin typeface="+mn-lt"/>
              </a:defRPr>
            </a:lvl3pPr>
            <a:lvl4pPr marL="1600200" indent="-228600" algn="l" rtl="0" eaLnBrk="0" fontAlgn="base" hangingPunct="0">
              <a:spcBef>
                <a:spcPct val="20000"/>
              </a:spcBef>
              <a:spcAft>
                <a:spcPct val="0"/>
              </a:spcAft>
              <a:buChar char="–"/>
              <a:defRPr sz="2000">
                <a:solidFill>
                  <a:srgbClr val="004990"/>
                </a:solidFill>
                <a:latin typeface="+mn-lt"/>
              </a:defRPr>
            </a:lvl4pPr>
            <a:lvl5pPr marL="2057400" indent="-228600" algn="l" rtl="0" eaLnBrk="0" fontAlgn="base" hangingPunct="0">
              <a:spcBef>
                <a:spcPct val="20000"/>
              </a:spcBef>
              <a:spcAft>
                <a:spcPct val="0"/>
              </a:spcAft>
              <a:buChar char="»"/>
              <a:defRPr sz="2000">
                <a:solidFill>
                  <a:srgbClr val="004990"/>
                </a:solidFill>
                <a:latin typeface="+mn-lt"/>
              </a:defRPr>
            </a:lvl5pPr>
            <a:lvl6pPr marL="2514600" indent="-228600" algn="l" rtl="0" fontAlgn="base">
              <a:spcBef>
                <a:spcPct val="20000"/>
              </a:spcBef>
              <a:spcAft>
                <a:spcPct val="0"/>
              </a:spcAft>
              <a:buChar char="»"/>
              <a:defRPr sz="2000">
                <a:solidFill>
                  <a:srgbClr val="004990"/>
                </a:solidFill>
                <a:latin typeface="+mn-lt"/>
              </a:defRPr>
            </a:lvl6pPr>
            <a:lvl7pPr marL="2971800" indent="-228600" algn="l" rtl="0" fontAlgn="base">
              <a:spcBef>
                <a:spcPct val="20000"/>
              </a:spcBef>
              <a:spcAft>
                <a:spcPct val="0"/>
              </a:spcAft>
              <a:buChar char="»"/>
              <a:defRPr sz="2000">
                <a:solidFill>
                  <a:srgbClr val="004990"/>
                </a:solidFill>
                <a:latin typeface="+mn-lt"/>
              </a:defRPr>
            </a:lvl7pPr>
            <a:lvl8pPr marL="3429000" indent="-228600" algn="l" rtl="0" fontAlgn="base">
              <a:spcBef>
                <a:spcPct val="20000"/>
              </a:spcBef>
              <a:spcAft>
                <a:spcPct val="0"/>
              </a:spcAft>
              <a:buChar char="»"/>
              <a:defRPr sz="2000">
                <a:solidFill>
                  <a:srgbClr val="004990"/>
                </a:solidFill>
                <a:latin typeface="+mn-lt"/>
              </a:defRPr>
            </a:lvl8pPr>
            <a:lvl9pPr marL="3886200" indent="-228600" algn="l" rtl="0" fontAlgn="base">
              <a:spcBef>
                <a:spcPct val="20000"/>
              </a:spcBef>
              <a:spcAft>
                <a:spcPct val="0"/>
              </a:spcAft>
              <a:buChar char="»"/>
              <a:defRPr sz="2000">
                <a:solidFill>
                  <a:srgbClr val="004990"/>
                </a:solidFill>
                <a:latin typeface="+mn-lt"/>
              </a:defRPr>
            </a:lvl9pPr>
          </a:lstStyle>
          <a:p>
            <a:pPr algn="l" eaLnBrk="1" hangingPunct="1">
              <a:defRPr/>
            </a:pPr>
            <a:r>
              <a:rPr lang="en-US" sz="2800" i="0" kern="0" dirty="0" smtClean="0">
                <a:solidFill>
                  <a:srgbClr val="AFC80F"/>
                </a:solidFill>
                <a:latin typeface="Calibri" pitchFamily="34" charset="0"/>
                <a:cs typeface="Calibri" pitchFamily="34" charset="0"/>
              </a:rPr>
              <a:t>STAY LOYAL WHEN...</a:t>
            </a:r>
          </a:p>
        </p:txBody>
      </p:sp>
      <p:sp>
        <p:nvSpPr>
          <p:cNvPr id="10" name="Rectangle 3"/>
          <p:cNvSpPr txBox="1">
            <a:spLocks noChangeArrowheads="1"/>
          </p:cNvSpPr>
          <p:nvPr/>
        </p:nvSpPr>
        <p:spPr bwMode="auto">
          <a:xfrm>
            <a:off x="758825" y="3675063"/>
            <a:ext cx="76755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r" rtl="0" eaLnBrk="0" fontAlgn="base" hangingPunct="0">
              <a:spcBef>
                <a:spcPct val="20000"/>
              </a:spcBef>
              <a:spcAft>
                <a:spcPct val="0"/>
              </a:spcAft>
              <a:buFontTx/>
              <a:buNone/>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rgbClr val="004990"/>
                </a:solidFill>
                <a:latin typeface="+mn-lt"/>
              </a:defRPr>
            </a:lvl2pPr>
            <a:lvl3pPr marL="1143000" indent="-228600" algn="l" rtl="0" eaLnBrk="0" fontAlgn="base" hangingPunct="0">
              <a:spcBef>
                <a:spcPct val="20000"/>
              </a:spcBef>
              <a:spcAft>
                <a:spcPct val="0"/>
              </a:spcAft>
              <a:buChar char="•"/>
              <a:defRPr sz="2400">
                <a:solidFill>
                  <a:srgbClr val="004990"/>
                </a:solidFill>
                <a:latin typeface="+mn-lt"/>
              </a:defRPr>
            </a:lvl3pPr>
            <a:lvl4pPr marL="1600200" indent="-228600" algn="l" rtl="0" eaLnBrk="0" fontAlgn="base" hangingPunct="0">
              <a:spcBef>
                <a:spcPct val="20000"/>
              </a:spcBef>
              <a:spcAft>
                <a:spcPct val="0"/>
              </a:spcAft>
              <a:buChar char="–"/>
              <a:defRPr sz="2000">
                <a:solidFill>
                  <a:srgbClr val="004990"/>
                </a:solidFill>
                <a:latin typeface="+mn-lt"/>
              </a:defRPr>
            </a:lvl4pPr>
            <a:lvl5pPr marL="2057400" indent="-228600" algn="l" rtl="0" eaLnBrk="0" fontAlgn="base" hangingPunct="0">
              <a:spcBef>
                <a:spcPct val="20000"/>
              </a:spcBef>
              <a:spcAft>
                <a:spcPct val="0"/>
              </a:spcAft>
              <a:buChar char="»"/>
              <a:defRPr sz="2000">
                <a:solidFill>
                  <a:srgbClr val="004990"/>
                </a:solidFill>
                <a:latin typeface="+mn-lt"/>
              </a:defRPr>
            </a:lvl5pPr>
            <a:lvl6pPr marL="2514600" indent="-228600" algn="l" rtl="0" fontAlgn="base">
              <a:spcBef>
                <a:spcPct val="20000"/>
              </a:spcBef>
              <a:spcAft>
                <a:spcPct val="0"/>
              </a:spcAft>
              <a:buChar char="»"/>
              <a:defRPr sz="2000">
                <a:solidFill>
                  <a:srgbClr val="004990"/>
                </a:solidFill>
                <a:latin typeface="+mn-lt"/>
              </a:defRPr>
            </a:lvl6pPr>
            <a:lvl7pPr marL="2971800" indent="-228600" algn="l" rtl="0" fontAlgn="base">
              <a:spcBef>
                <a:spcPct val="20000"/>
              </a:spcBef>
              <a:spcAft>
                <a:spcPct val="0"/>
              </a:spcAft>
              <a:buChar char="»"/>
              <a:defRPr sz="2000">
                <a:solidFill>
                  <a:srgbClr val="004990"/>
                </a:solidFill>
                <a:latin typeface="+mn-lt"/>
              </a:defRPr>
            </a:lvl7pPr>
            <a:lvl8pPr marL="3429000" indent="-228600" algn="l" rtl="0" fontAlgn="base">
              <a:spcBef>
                <a:spcPct val="20000"/>
              </a:spcBef>
              <a:spcAft>
                <a:spcPct val="0"/>
              </a:spcAft>
              <a:buChar char="»"/>
              <a:defRPr sz="2000">
                <a:solidFill>
                  <a:srgbClr val="004990"/>
                </a:solidFill>
                <a:latin typeface="+mn-lt"/>
              </a:defRPr>
            </a:lvl8pPr>
            <a:lvl9pPr marL="3886200" indent="-228600" algn="l" rtl="0" fontAlgn="base">
              <a:spcBef>
                <a:spcPct val="20000"/>
              </a:spcBef>
              <a:spcAft>
                <a:spcPct val="0"/>
              </a:spcAft>
              <a:buChar char="»"/>
              <a:defRPr sz="2000">
                <a:solidFill>
                  <a:srgbClr val="004990"/>
                </a:solidFill>
                <a:latin typeface="+mn-lt"/>
              </a:defRPr>
            </a:lvl9pPr>
          </a:lstStyle>
          <a:p>
            <a:pPr algn="l" eaLnBrk="1" hangingPunct="1">
              <a:defRPr/>
            </a:pPr>
            <a:r>
              <a:rPr lang="en-US" sz="2800" i="0" kern="0" dirty="0" smtClean="0">
                <a:solidFill>
                  <a:srgbClr val="AFC80F"/>
                </a:solidFill>
                <a:latin typeface="Calibri" pitchFamily="34" charset="0"/>
                <a:cs typeface="Calibri" pitchFamily="34" charset="0"/>
              </a:rPr>
              <a:t>…AND LOOK ELSEWHERE WHEN…</a:t>
            </a:r>
          </a:p>
        </p:txBody>
      </p:sp>
      <p:sp>
        <p:nvSpPr>
          <p:cNvPr id="33800" name="TextBox 10"/>
          <p:cNvSpPr txBox="1">
            <a:spLocks noChangeArrowheads="1"/>
          </p:cNvSpPr>
          <p:nvPr/>
        </p:nvSpPr>
        <p:spPr bwMode="auto">
          <a:xfrm>
            <a:off x="639763" y="5962650"/>
            <a:ext cx="24685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Arial" charset="0"/>
                <a:cs typeface="Arial" charset="0"/>
              </a:defRPr>
            </a:lvl1pPr>
            <a:lvl2pPr marL="742950" indent="-285750" eaLnBrk="0" hangingPunct="0">
              <a:defRPr sz="6000" b="1" i="1">
                <a:solidFill>
                  <a:schemeClr val="tx1"/>
                </a:solidFill>
                <a:latin typeface="Arial" charset="0"/>
                <a:cs typeface="Arial" charset="0"/>
              </a:defRPr>
            </a:lvl2pPr>
            <a:lvl3pPr marL="1143000" indent="-228600" eaLnBrk="0" hangingPunct="0">
              <a:defRPr sz="6000" b="1" i="1">
                <a:solidFill>
                  <a:schemeClr val="tx1"/>
                </a:solidFill>
                <a:latin typeface="Arial" charset="0"/>
                <a:cs typeface="Arial" charset="0"/>
              </a:defRPr>
            </a:lvl3pPr>
            <a:lvl4pPr marL="1600200" indent="-228600" eaLnBrk="0" hangingPunct="0">
              <a:defRPr sz="6000" b="1" i="1">
                <a:solidFill>
                  <a:schemeClr val="tx1"/>
                </a:solidFill>
                <a:latin typeface="Arial" charset="0"/>
                <a:cs typeface="Arial" charset="0"/>
              </a:defRPr>
            </a:lvl4pPr>
            <a:lvl5pPr marL="2057400" indent="-228600" eaLnBrk="0" hangingPunct="0">
              <a:defRPr sz="6000" b="1" i="1">
                <a:solidFill>
                  <a:schemeClr val="tx1"/>
                </a:solidFill>
                <a:latin typeface="Arial" charset="0"/>
                <a:cs typeface="Arial" charset="0"/>
              </a:defRPr>
            </a:lvl5pPr>
            <a:lvl6pPr marL="2514600" indent="-228600" eaLnBrk="0" fontAlgn="base" hangingPunct="0">
              <a:spcBef>
                <a:spcPct val="0"/>
              </a:spcBef>
              <a:spcAft>
                <a:spcPct val="0"/>
              </a:spcAft>
              <a:defRPr sz="6000" b="1" i="1">
                <a:solidFill>
                  <a:schemeClr val="tx1"/>
                </a:solidFill>
                <a:latin typeface="Arial" charset="0"/>
                <a:cs typeface="Arial" charset="0"/>
              </a:defRPr>
            </a:lvl6pPr>
            <a:lvl7pPr marL="2971800" indent="-228600" eaLnBrk="0" fontAlgn="base" hangingPunct="0">
              <a:spcBef>
                <a:spcPct val="0"/>
              </a:spcBef>
              <a:spcAft>
                <a:spcPct val="0"/>
              </a:spcAft>
              <a:defRPr sz="6000" b="1" i="1">
                <a:solidFill>
                  <a:schemeClr val="tx1"/>
                </a:solidFill>
                <a:latin typeface="Arial" charset="0"/>
                <a:cs typeface="Arial" charset="0"/>
              </a:defRPr>
            </a:lvl7pPr>
            <a:lvl8pPr marL="3429000" indent="-228600" eaLnBrk="0" fontAlgn="base" hangingPunct="0">
              <a:spcBef>
                <a:spcPct val="0"/>
              </a:spcBef>
              <a:spcAft>
                <a:spcPct val="0"/>
              </a:spcAft>
              <a:defRPr sz="6000" b="1" i="1">
                <a:solidFill>
                  <a:schemeClr val="tx1"/>
                </a:solidFill>
                <a:latin typeface="Arial" charset="0"/>
                <a:cs typeface="Arial" charset="0"/>
              </a:defRPr>
            </a:lvl8pPr>
            <a:lvl9pPr marL="3886200" indent="-228600" eaLnBrk="0" fontAlgn="base" hangingPunct="0">
              <a:spcBef>
                <a:spcPct val="0"/>
              </a:spcBef>
              <a:spcAft>
                <a:spcPct val="0"/>
              </a:spcAft>
              <a:defRPr sz="6000" b="1" i="1">
                <a:solidFill>
                  <a:schemeClr val="tx1"/>
                </a:solidFill>
                <a:latin typeface="Arial" charset="0"/>
                <a:cs typeface="Arial" charset="0"/>
              </a:defRPr>
            </a:lvl9pPr>
          </a:lstStyle>
          <a:p>
            <a:pPr eaLnBrk="1" hangingPunct="1"/>
            <a:r>
              <a:rPr lang="en-CA" sz="800" b="0" i="0">
                <a:solidFill>
                  <a:srgbClr val="7F7F7F"/>
                </a:solidFill>
              </a:rPr>
              <a:t>Source: The Cygnus Donor Survey, October 2011</a:t>
            </a:r>
          </a:p>
        </p:txBody>
      </p:sp>
    </p:spTree>
    <p:extLst>
      <p:ext uri="{BB962C8B-B14F-4D97-AF65-F5344CB8AC3E}">
        <p14:creationId xmlns:p14="http://schemas.microsoft.com/office/powerpoint/2010/main" val="376912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84213" y="1322858"/>
          <a:ext cx="7707312" cy="4770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3" name="Title 2"/>
          <p:cNvSpPr>
            <a:spLocks noGrp="1"/>
          </p:cNvSpPr>
          <p:nvPr>
            <p:ph type="title"/>
          </p:nvPr>
        </p:nvSpPr>
        <p:spPr>
          <a:xfrm>
            <a:off x="1143000" y="609600"/>
            <a:ext cx="7162800" cy="550862"/>
          </a:xfrm>
        </p:spPr>
        <p:txBody>
          <a:bodyPr/>
          <a:lstStyle/>
          <a:p>
            <a:r>
              <a:rPr lang="en-CA" sz="4800" dirty="0" smtClean="0">
                <a:latin typeface="Calibri" panose="020F0502020204030204" pitchFamily="34" charset="0"/>
              </a:rPr>
              <a:t>The Donor Experience</a:t>
            </a:r>
          </a:p>
        </p:txBody>
      </p:sp>
    </p:spTree>
    <p:extLst>
      <p:ext uri="{BB962C8B-B14F-4D97-AF65-F5344CB8AC3E}">
        <p14:creationId xmlns:p14="http://schemas.microsoft.com/office/powerpoint/2010/main" val="46648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8985C04-74DD-4E86-8554-6C4A00DE549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C03E7CB-C0B6-49FC-A0BE-37473232599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FA0BA3A6-7E86-4CBC-AE0F-D301149AACE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4A7146FC-7D40-44A3-A23B-5EC3708FC01B}"/>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5CAA2F71-369A-47BE-BCBE-F65069EB611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60B26987-C4D0-4065-B6FA-1FEA339C5D6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6F398AE-FB7A-44DB-8DD1-C574A67DE63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9200" y="646113"/>
            <a:ext cx="7162800" cy="550862"/>
          </a:xfrm>
        </p:spPr>
        <p:txBody>
          <a:bodyPr/>
          <a:lstStyle/>
          <a:p>
            <a:pPr eaLnBrk="1" hangingPunct="1"/>
            <a:r>
              <a:rPr lang="en-US" sz="4800" dirty="0" smtClean="0">
                <a:latin typeface="Calibri" panose="020F0502020204030204" pitchFamily="34" charset="0"/>
              </a:rPr>
              <a:t>‘Nice to Have’ No Longer</a:t>
            </a:r>
          </a:p>
        </p:txBody>
      </p:sp>
      <p:sp>
        <p:nvSpPr>
          <p:cNvPr id="38915" name="Content Placeholder 1"/>
          <p:cNvSpPr>
            <a:spLocks noGrp="1"/>
          </p:cNvSpPr>
          <p:nvPr>
            <p:ph idx="1"/>
          </p:nvPr>
        </p:nvSpPr>
        <p:spPr>
          <a:xfrm>
            <a:off x="684213" y="1740315"/>
            <a:ext cx="7707312" cy="4411662"/>
          </a:xfrm>
        </p:spPr>
        <p:txBody>
          <a:bodyPr/>
          <a:lstStyle/>
          <a:p>
            <a:pPr eaLnBrk="1" hangingPunct="1"/>
            <a:r>
              <a:rPr lang="en-US" sz="2400" dirty="0" smtClean="0"/>
              <a:t>Philanthropy is increasingly becoming a </a:t>
            </a:r>
            <a:r>
              <a:rPr lang="en-US" sz="2400" b="1" dirty="0" smtClean="0"/>
              <a:t>‘core’ </a:t>
            </a:r>
            <a:r>
              <a:rPr lang="en-US" sz="2400" dirty="0" smtClean="0"/>
              <a:t>source of funding for charitable organizations.</a:t>
            </a:r>
          </a:p>
          <a:p>
            <a:pPr eaLnBrk="1" hangingPunct="1"/>
            <a:r>
              <a:rPr lang="en-CA" sz="2400" dirty="0" smtClean="0"/>
              <a:t>The case that philanthropy is expected to fund is one of </a:t>
            </a:r>
            <a:r>
              <a:rPr lang="en-CA" sz="2400" b="1" dirty="0" smtClean="0"/>
              <a:t>‘core’ </a:t>
            </a:r>
            <a:r>
              <a:rPr lang="en-CA" sz="2400" dirty="0" smtClean="0"/>
              <a:t>functions rather than ‘value add’</a:t>
            </a:r>
          </a:p>
          <a:p>
            <a:pPr eaLnBrk="1" hangingPunct="1"/>
            <a:r>
              <a:rPr lang="en-CA" sz="2400" dirty="0" smtClean="0"/>
              <a:t>Fund development must be viewed as a </a:t>
            </a:r>
            <a:r>
              <a:rPr lang="en-CA" sz="2400" b="1" dirty="0" smtClean="0"/>
              <a:t>‘core’ </a:t>
            </a:r>
            <a:r>
              <a:rPr lang="en-CA" sz="2400" dirty="0" smtClean="0"/>
              <a:t>function within organizations, playing a leading role rather than simply slotting in as a revenue line on already developed plans</a:t>
            </a:r>
          </a:p>
          <a:p>
            <a:pPr eaLnBrk="1" hangingPunct="1"/>
            <a:endParaRPr lang="en-CA" sz="2400" dirty="0" smtClean="0"/>
          </a:p>
        </p:txBody>
      </p:sp>
    </p:spTree>
    <p:extLst>
      <p:ext uri="{BB962C8B-B14F-4D97-AF65-F5344CB8AC3E}">
        <p14:creationId xmlns:p14="http://schemas.microsoft.com/office/powerpoint/2010/main" val="37242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533400" y="1524000"/>
            <a:ext cx="8713788" cy="4525963"/>
          </a:xfrm>
        </p:spPr>
        <p:txBody>
          <a:bodyPr/>
          <a:lstStyle/>
          <a:p>
            <a:r>
              <a:rPr lang="en-CA" sz="2400" dirty="0" smtClean="0"/>
              <a:t>Articulate preferred philanthropic future for the organization (3, 5, 10, years)</a:t>
            </a:r>
          </a:p>
          <a:p>
            <a:r>
              <a:rPr lang="en-CA" sz="2400" dirty="0" smtClean="0"/>
              <a:t>Develop comprehensive plan for revenue growth across existing, potential new streams</a:t>
            </a:r>
          </a:p>
          <a:p>
            <a:r>
              <a:rPr lang="en-CA" sz="2400" dirty="0" smtClean="0"/>
              <a:t>Explore</a:t>
            </a:r>
          </a:p>
          <a:p>
            <a:pPr lvl="1"/>
            <a:r>
              <a:rPr lang="en-CA" sz="2000" dirty="0" smtClean="0"/>
              <a:t>Philanthropic history and potential</a:t>
            </a:r>
          </a:p>
          <a:p>
            <a:pPr lvl="1"/>
            <a:r>
              <a:rPr lang="en-CA" sz="2000" dirty="0" smtClean="0"/>
              <a:t>Fund development priorities</a:t>
            </a:r>
          </a:p>
          <a:p>
            <a:pPr lvl="1"/>
            <a:r>
              <a:rPr lang="en-CA" sz="2000" dirty="0" smtClean="0"/>
              <a:t>Volunteer engagement</a:t>
            </a:r>
          </a:p>
          <a:p>
            <a:pPr lvl="1"/>
            <a:r>
              <a:rPr lang="en-CA" sz="2000" dirty="0" smtClean="0"/>
              <a:t>Donor markets</a:t>
            </a:r>
          </a:p>
          <a:p>
            <a:pPr lvl="1"/>
            <a:r>
              <a:rPr lang="en-CA" sz="2000" dirty="0" smtClean="0"/>
              <a:t>Family engagement</a:t>
            </a:r>
          </a:p>
          <a:p>
            <a:pPr lvl="1"/>
            <a:r>
              <a:rPr lang="en-CA" sz="2000" dirty="0" smtClean="0"/>
              <a:t>Organizational structure</a:t>
            </a:r>
          </a:p>
          <a:p>
            <a:pPr lvl="1"/>
            <a:r>
              <a:rPr lang="en-CA" sz="2000" dirty="0" smtClean="0"/>
              <a:t>Organizational culture</a:t>
            </a:r>
          </a:p>
          <a:p>
            <a:endParaRPr lang="en-CA" dirty="0" smtClean="0"/>
          </a:p>
        </p:txBody>
      </p:sp>
      <p:sp>
        <p:nvSpPr>
          <p:cNvPr id="47107" name="Title 2"/>
          <p:cNvSpPr>
            <a:spLocks noGrp="1"/>
          </p:cNvSpPr>
          <p:nvPr>
            <p:ph type="title"/>
          </p:nvPr>
        </p:nvSpPr>
        <p:spPr>
          <a:xfrm>
            <a:off x="1219200" y="609600"/>
            <a:ext cx="7162800" cy="550862"/>
          </a:xfrm>
        </p:spPr>
        <p:txBody>
          <a:bodyPr/>
          <a:lstStyle/>
          <a:p>
            <a:r>
              <a:rPr lang="en-CA" sz="4800" dirty="0" smtClean="0">
                <a:latin typeface="Calibri" panose="020F0502020204030204" pitchFamily="34" charset="0"/>
              </a:rPr>
              <a:t>PRGPs becoming a must</a:t>
            </a:r>
          </a:p>
        </p:txBody>
      </p:sp>
    </p:spTree>
    <p:extLst>
      <p:ext uri="{BB962C8B-B14F-4D97-AF65-F5344CB8AC3E}">
        <p14:creationId xmlns:p14="http://schemas.microsoft.com/office/powerpoint/2010/main" val="19468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496846"/>
            <a:ext cx="7162800" cy="550862"/>
          </a:xfrm>
        </p:spPr>
        <p:txBody>
          <a:bodyPr/>
          <a:lstStyle/>
          <a:p>
            <a:pPr eaLnBrk="1" hangingPunct="1">
              <a:defRPr/>
            </a:pPr>
            <a:r>
              <a:rPr lang="en-US" altLang="en-US" sz="4800" dirty="0" smtClean="0">
                <a:latin typeface="Calibri" panose="020F0502020204030204" pitchFamily="34" charset="0"/>
              </a:rPr>
              <a:t>Where are the Donors?</a:t>
            </a:r>
          </a:p>
        </p:txBody>
      </p:sp>
      <p:graphicFrame>
        <p:nvGraphicFramePr>
          <p:cNvPr id="44036" name="Object 1"/>
          <p:cNvGraphicFramePr>
            <a:graphicFrameLocks noGrp="1"/>
          </p:cNvGraphicFramePr>
          <p:nvPr/>
        </p:nvGraphicFramePr>
        <p:xfrm>
          <a:off x="755650" y="1320800"/>
          <a:ext cx="7537450" cy="4827588"/>
        </p:xfrm>
        <a:graphic>
          <a:graphicData uri="http://schemas.openxmlformats.org/presentationml/2006/ole">
            <mc:AlternateContent xmlns:mc="http://schemas.openxmlformats.org/markup-compatibility/2006">
              <mc:Choice xmlns:v="urn:schemas-microsoft-com:vml" Requires="v">
                <p:oleObj spid="_x0000_s6159" r:id="rId4" imgW="8907028" imgH="5895343" progId="Excel.Chart.8">
                  <p:embed/>
                </p:oleObj>
              </mc:Choice>
              <mc:Fallback>
                <p:oleObj r:id="rId4" imgW="8907028" imgH="5895343"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320800"/>
                        <a:ext cx="7537450"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1"/>
          <p:cNvSpPr txBox="1">
            <a:spLocks/>
          </p:cNvSpPr>
          <p:nvPr/>
        </p:nvSpPr>
        <p:spPr>
          <a:xfrm>
            <a:off x="6011863" y="209550"/>
            <a:ext cx="2420937" cy="447675"/>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50000"/>
              </a:lnSpc>
              <a:spcBef>
                <a:spcPts val="600"/>
              </a:spcBef>
              <a:spcAft>
                <a:spcPts val="0"/>
              </a:spcAft>
              <a:defRPr/>
            </a:pPr>
            <a:r>
              <a:rPr lang="en-US" sz="1800" spc="50" dirty="0" smtClean="0">
                <a:solidFill>
                  <a:schemeClr val="bg1"/>
                </a:solidFill>
                <a:latin typeface="Aharoni" pitchFamily="2" charset="-79"/>
                <a:cs typeface="Aharoni" pitchFamily="2" charset="-79"/>
              </a:rPr>
              <a:t>Individual Giving</a:t>
            </a:r>
            <a:endParaRPr lang="en-US" sz="1800" spc="5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213474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7"/>
          <p:cNvSpPr>
            <a:spLocks noGrp="1"/>
          </p:cNvSpPr>
          <p:nvPr>
            <p:ph idx="1"/>
          </p:nvPr>
        </p:nvSpPr>
        <p:spPr>
          <a:xfrm>
            <a:off x="762000" y="1676400"/>
            <a:ext cx="7348537" cy="3600450"/>
          </a:xfrm>
        </p:spPr>
        <p:txBody>
          <a:bodyPr/>
          <a:lstStyle/>
          <a:p>
            <a:pPr marL="457200" indent="-457200">
              <a:buFontTx/>
              <a:buAutoNum type="arabicPeriod"/>
            </a:pPr>
            <a:r>
              <a:rPr lang="en-CA" sz="2200" dirty="0" smtClean="0"/>
              <a:t>Role of philanthropy in achieving mission is well understood</a:t>
            </a:r>
          </a:p>
          <a:p>
            <a:pPr marL="457200" indent="-457200">
              <a:buFontTx/>
              <a:buAutoNum type="arabicPeriod"/>
            </a:pPr>
            <a:r>
              <a:rPr lang="en-CA" sz="2200" dirty="0" smtClean="0"/>
              <a:t>Unwavering support from leaders is evident</a:t>
            </a:r>
          </a:p>
          <a:p>
            <a:pPr marL="457200" indent="-457200">
              <a:buFontTx/>
              <a:buAutoNum type="arabicPeriod"/>
            </a:pPr>
            <a:r>
              <a:rPr lang="en-CA" sz="2200" dirty="0" smtClean="0"/>
              <a:t>Accountability is deeply ingrained throughout the organization</a:t>
            </a:r>
          </a:p>
          <a:p>
            <a:pPr marL="457200" indent="-457200">
              <a:buFontTx/>
              <a:buAutoNum type="arabicPeriod"/>
            </a:pPr>
            <a:r>
              <a:rPr lang="en-CA" sz="2200" dirty="0" smtClean="0"/>
              <a:t>Development is recognized as a core function</a:t>
            </a:r>
          </a:p>
          <a:p>
            <a:pPr marL="457200" indent="-457200">
              <a:buFontTx/>
              <a:buAutoNum type="arabicPeriod"/>
            </a:pPr>
            <a:r>
              <a:rPr lang="en-CA" sz="2200" dirty="0" smtClean="0"/>
              <a:t>Donors, beneficiaries have opportunity to interact</a:t>
            </a:r>
          </a:p>
          <a:p>
            <a:pPr marL="457200" indent="-457200">
              <a:buFontTx/>
              <a:buAutoNum type="arabicPeriod"/>
            </a:pPr>
            <a:r>
              <a:rPr lang="en-CA" sz="2200" dirty="0" smtClean="0"/>
              <a:t>Donors are valued for more than just financial support</a:t>
            </a:r>
          </a:p>
          <a:p>
            <a:pPr marL="457200" indent="-457200">
              <a:buFontTx/>
              <a:buAutoNum type="arabicPeriod"/>
            </a:pPr>
            <a:r>
              <a:rPr lang="en-CA" sz="2200" dirty="0" smtClean="0"/>
              <a:t>Philanthropic success is celebrated</a:t>
            </a:r>
          </a:p>
          <a:p>
            <a:pPr marL="457200" indent="-457200"/>
            <a:endParaRPr lang="en-CA" sz="2200" dirty="0" smtClean="0"/>
          </a:p>
        </p:txBody>
      </p:sp>
      <p:sp>
        <p:nvSpPr>
          <p:cNvPr id="55299" name="Title 2"/>
          <p:cNvSpPr>
            <a:spLocks noGrp="1"/>
          </p:cNvSpPr>
          <p:nvPr>
            <p:ph type="title"/>
          </p:nvPr>
        </p:nvSpPr>
        <p:spPr>
          <a:xfrm>
            <a:off x="1238250" y="609600"/>
            <a:ext cx="7162800" cy="550862"/>
          </a:xfrm>
        </p:spPr>
        <p:txBody>
          <a:bodyPr/>
          <a:lstStyle/>
          <a:p>
            <a:r>
              <a:rPr lang="en-CA" sz="4800" dirty="0" smtClean="0">
                <a:latin typeface="Calibri" panose="020F0502020204030204" pitchFamily="34" charset="0"/>
              </a:rPr>
              <a:t>Culture of Philanthropy</a:t>
            </a:r>
          </a:p>
        </p:txBody>
      </p:sp>
    </p:spTree>
    <p:extLst>
      <p:ext uri="{BB962C8B-B14F-4D97-AF65-F5344CB8AC3E}">
        <p14:creationId xmlns:p14="http://schemas.microsoft.com/office/powerpoint/2010/main" val="232066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dirty="0" smtClean="0">
                <a:latin typeface="Calibri" panose="020F0502020204030204" pitchFamily="34" charset="0"/>
              </a:rPr>
              <a:t>Considerations for national charities</a:t>
            </a:r>
            <a:endParaRPr lang="en-CA" sz="4800" dirty="0">
              <a:latin typeface="Calibri" panose="020F0502020204030204" pitchFamily="34" charset="0"/>
            </a:endParaRPr>
          </a:p>
        </p:txBody>
      </p:sp>
      <p:sp>
        <p:nvSpPr>
          <p:cNvPr id="3" name="Content Placeholder 2"/>
          <p:cNvSpPr>
            <a:spLocks noGrp="1"/>
          </p:cNvSpPr>
          <p:nvPr>
            <p:ph idx="1"/>
          </p:nvPr>
        </p:nvSpPr>
        <p:spPr>
          <a:xfrm>
            <a:off x="250825" y="1722437"/>
            <a:ext cx="8713788" cy="4525963"/>
          </a:xfrm>
        </p:spPr>
        <p:txBody>
          <a:bodyPr/>
          <a:lstStyle/>
          <a:p>
            <a:r>
              <a:rPr lang="en-CA" sz="2800" dirty="0" smtClean="0">
                <a:latin typeface="Calibri" panose="020F0502020204030204" pitchFamily="34" charset="0"/>
              </a:rPr>
              <a:t>Model of shared ownership</a:t>
            </a:r>
          </a:p>
          <a:p>
            <a:pPr lvl="1"/>
            <a:r>
              <a:rPr lang="en-CA" sz="2000" dirty="0" smtClean="0">
                <a:latin typeface="Calibri" panose="020F0502020204030204" pitchFamily="34" charset="0"/>
              </a:rPr>
              <a:t>Balance national priorities with local relationships</a:t>
            </a:r>
          </a:p>
          <a:p>
            <a:pPr lvl="1"/>
            <a:r>
              <a:rPr lang="en-CA" sz="2000" dirty="0" smtClean="0">
                <a:latin typeface="Calibri" panose="020F0502020204030204" pitchFamily="34" charset="0"/>
              </a:rPr>
              <a:t>Mutually beneficial relationship</a:t>
            </a:r>
          </a:p>
          <a:p>
            <a:pPr lvl="1"/>
            <a:r>
              <a:rPr lang="en-CA" sz="2000" dirty="0" smtClean="0">
                <a:latin typeface="Calibri" panose="020F0502020204030204" pitchFamily="34" charset="0"/>
              </a:rPr>
              <a:t>Shared success</a:t>
            </a:r>
          </a:p>
          <a:p>
            <a:r>
              <a:rPr lang="en-CA" sz="2400" dirty="0" smtClean="0">
                <a:latin typeface="Calibri" panose="020F0502020204030204" pitchFamily="34" charset="0"/>
              </a:rPr>
              <a:t>Protocols</a:t>
            </a:r>
          </a:p>
          <a:p>
            <a:pPr lvl="1"/>
            <a:r>
              <a:rPr lang="en-CA" sz="2000" dirty="0" smtClean="0">
                <a:latin typeface="Calibri" panose="020F0502020204030204" pitchFamily="34" charset="0"/>
              </a:rPr>
              <a:t>Revenue sharing agreements</a:t>
            </a:r>
          </a:p>
          <a:p>
            <a:pPr lvl="1"/>
            <a:r>
              <a:rPr lang="en-CA" sz="2000" dirty="0" smtClean="0">
                <a:latin typeface="Calibri" panose="020F0502020204030204" pitchFamily="34" charset="0"/>
              </a:rPr>
              <a:t>Prospect clearance</a:t>
            </a:r>
          </a:p>
          <a:p>
            <a:pPr lvl="1"/>
            <a:r>
              <a:rPr lang="en-CA" sz="2000" dirty="0" smtClean="0">
                <a:latin typeface="Calibri" panose="020F0502020204030204" pitchFamily="34" charset="0"/>
              </a:rPr>
              <a:t>Internal communications </a:t>
            </a:r>
          </a:p>
          <a:p>
            <a:r>
              <a:rPr lang="en-CA" sz="2400" dirty="0" smtClean="0">
                <a:latin typeface="Calibri" panose="020F0502020204030204" pitchFamily="34" charset="0"/>
              </a:rPr>
              <a:t>Fund development framework with clear responsibilities, goals</a:t>
            </a:r>
          </a:p>
          <a:p>
            <a:pPr lvl="1"/>
            <a:endParaRPr lang="en-CA" sz="2400" dirty="0" smtClean="0">
              <a:latin typeface="Calibri" panose="020F0502020204030204" pitchFamily="34" charset="0"/>
            </a:endParaRPr>
          </a:p>
          <a:p>
            <a:pPr lvl="1"/>
            <a:endParaRPr lang="en-CA" dirty="0">
              <a:latin typeface="Calibri" panose="020F0502020204030204" pitchFamily="34" charset="0"/>
            </a:endParaRPr>
          </a:p>
        </p:txBody>
      </p:sp>
    </p:spTree>
    <p:extLst>
      <p:ext uri="{BB962C8B-B14F-4D97-AF65-F5344CB8AC3E}">
        <p14:creationId xmlns:p14="http://schemas.microsoft.com/office/powerpoint/2010/main" val="191424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0000" y="533400"/>
            <a:ext cx="7493000" cy="550862"/>
          </a:xfrm>
        </p:spPr>
        <p:txBody>
          <a:bodyPr/>
          <a:lstStyle/>
          <a:p>
            <a:pPr>
              <a:defRPr/>
            </a:pPr>
            <a:r>
              <a:rPr lang="en-CA" sz="4800" dirty="0" smtClean="0">
                <a:latin typeface="Calibri" panose="020F0502020204030204" pitchFamily="34" charset="0"/>
              </a:rPr>
              <a:t>But… Where are the Dollars? </a:t>
            </a:r>
            <a:endParaRPr lang="en-CA" sz="4800" dirty="0">
              <a:latin typeface="Calibri" panose="020F0502020204030204" pitchFamily="34" charset="0"/>
            </a:endParaRPr>
          </a:p>
        </p:txBody>
      </p:sp>
      <p:graphicFrame>
        <p:nvGraphicFramePr>
          <p:cNvPr id="45059" name="Object 3"/>
          <p:cNvGraphicFramePr>
            <a:graphicFrameLocks noGrp="1"/>
          </p:cNvGraphicFramePr>
          <p:nvPr/>
        </p:nvGraphicFramePr>
        <p:xfrm>
          <a:off x="755650" y="1268413"/>
          <a:ext cx="7632700" cy="4897437"/>
        </p:xfrm>
        <a:graphic>
          <a:graphicData uri="http://schemas.openxmlformats.org/presentationml/2006/ole">
            <mc:AlternateContent xmlns:mc="http://schemas.openxmlformats.org/markup-compatibility/2006">
              <mc:Choice xmlns:v="urn:schemas-microsoft-com:vml" Requires="v">
                <p:oleObj spid="_x0000_s7183" r:id="rId3" imgW="8907028" imgH="5895343" progId="Excel.Chart.8">
                  <p:embed/>
                </p:oleObj>
              </mc:Choice>
              <mc:Fallback>
                <p:oleObj r:id="rId3" imgW="8907028" imgH="5895343"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268413"/>
                        <a:ext cx="76327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1"/>
          <p:cNvSpPr txBox="1">
            <a:spLocks/>
          </p:cNvSpPr>
          <p:nvPr/>
        </p:nvSpPr>
        <p:spPr>
          <a:xfrm>
            <a:off x="6011863" y="209550"/>
            <a:ext cx="2420937" cy="447675"/>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50000"/>
              </a:lnSpc>
              <a:spcBef>
                <a:spcPts val="600"/>
              </a:spcBef>
              <a:spcAft>
                <a:spcPts val="0"/>
              </a:spcAft>
              <a:defRPr/>
            </a:pPr>
            <a:r>
              <a:rPr lang="en-US" sz="1800" spc="50" dirty="0" smtClean="0">
                <a:solidFill>
                  <a:schemeClr val="bg1"/>
                </a:solidFill>
                <a:latin typeface="Aharoni" pitchFamily="2" charset="-79"/>
                <a:cs typeface="Aharoni" pitchFamily="2" charset="-79"/>
              </a:rPr>
              <a:t>Individual Giving</a:t>
            </a:r>
            <a:endParaRPr lang="en-US" sz="1800" spc="5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146705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6200" y="611980"/>
            <a:ext cx="1700213" cy="4936969"/>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CA" altLang="en-US"/>
          </a:p>
        </p:txBody>
      </p:sp>
      <p:sp>
        <p:nvSpPr>
          <p:cNvPr id="14339" name="Rectangle 3"/>
          <p:cNvSpPr>
            <a:spLocks noChangeArrowheads="1"/>
          </p:cNvSpPr>
          <p:nvPr/>
        </p:nvSpPr>
        <p:spPr bwMode="auto">
          <a:xfrm>
            <a:off x="7366000" y="611981"/>
            <a:ext cx="1700213" cy="4960781"/>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CA" altLang="en-US"/>
          </a:p>
        </p:txBody>
      </p:sp>
      <p:sp>
        <p:nvSpPr>
          <p:cNvPr id="14340" name="Rectangle 4"/>
          <p:cNvSpPr>
            <a:spLocks noChangeArrowheads="1"/>
          </p:cNvSpPr>
          <p:nvPr/>
        </p:nvSpPr>
        <p:spPr bwMode="auto">
          <a:xfrm>
            <a:off x="5537200" y="611981"/>
            <a:ext cx="1700213" cy="4960781"/>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CA" altLang="en-US"/>
          </a:p>
        </p:txBody>
      </p:sp>
      <p:sp>
        <p:nvSpPr>
          <p:cNvPr id="14341" name="Rectangle 5"/>
          <p:cNvSpPr>
            <a:spLocks noChangeArrowheads="1"/>
          </p:cNvSpPr>
          <p:nvPr/>
        </p:nvSpPr>
        <p:spPr bwMode="auto">
          <a:xfrm>
            <a:off x="3708400" y="611981"/>
            <a:ext cx="1700213" cy="4960781"/>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CA" altLang="en-US"/>
          </a:p>
        </p:txBody>
      </p:sp>
      <p:sp>
        <p:nvSpPr>
          <p:cNvPr id="14342" name="Rectangle 6"/>
          <p:cNvSpPr>
            <a:spLocks noChangeArrowheads="1"/>
          </p:cNvSpPr>
          <p:nvPr/>
        </p:nvSpPr>
        <p:spPr bwMode="auto">
          <a:xfrm>
            <a:off x="1892300" y="611981"/>
            <a:ext cx="1700213" cy="4960781"/>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CA" altLang="en-US"/>
          </a:p>
        </p:txBody>
      </p:sp>
      <p:sp>
        <p:nvSpPr>
          <p:cNvPr id="181255" name="Text Box 7"/>
          <p:cNvSpPr txBox="1">
            <a:spLocks noChangeArrowheads="1"/>
          </p:cNvSpPr>
          <p:nvPr/>
        </p:nvSpPr>
        <p:spPr bwMode="auto">
          <a:xfrm>
            <a:off x="114300" y="1621631"/>
            <a:ext cx="1600200" cy="498475"/>
          </a:xfrm>
          <a:prstGeom prst="rect">
            <a:avLst/>
          </a:prstGeom>
          <a:solidFill>
            <a:srgbClr val="FF99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300" b="1">
                <a:solidFill>
                  <a:schemeClr val="bg1"/>
                </a:solidFill>
                <a:effectLst>
                  <a:outerShdw blurRad="38100" dist="38100" dir="2700000" algn="tl">
                    <a:srgbClr val="000000"/>
                  </a:outerShdw>
                </a:effectLst>
                <a:latin typeface="Tahoma" pitchFamily="34" charset="0"/>
              </a:rPr>
              <a:t>GOVERNMENT</a:t>
            </a:r>
          </a:p>
          <a:p>
            <a:pPr algn="ctr">
              <a:defRPr/>
            </a:pPr>
            <a:r>
              <a:rPr lang="en-US" altLang="en-US" sz="1300" b="1">
                <a:solidFill>
                  <a:schemeClr val="bg1"/>
                </a:solidFill>
                <a:effectLst>
                  <a:outerShdw blurRad="38100" dist="38100" dir="2700000" algn="tl">
                    <a:srgbClr val="000000"/>
                  </a:outerShdw>
                </a:effectLst>
                <a:latin typeface="Tahoma" pitchFamily="34" charset="0"/>
              </a:rPr>
              <a:t> </a:t>
            </a:r>
          </a:p>
        </p:txBody>
      </p:sp>
      <p:sp>
        <p:nvSpPr>
          <p:cNvPr id="181256" name="Text Box 8"/>
          <p:cNvSpPr txBox="1">
            <a:spLocks noChangeArrowheads="1"/>
          </p:cNvSpPr>
          <p:nvPr/>
        </p:nvSpPr>
        <p:spPr bwMode="auto">
          <a:xfrm>
            <a:off x="1943100" y="1621631"/>
            <a:ext cx="1600200" cy="498475"/>
          </a:xfrm>
          <a:prstGeom prst="rect">
            <a:avLst/>
          </a:prstGeom>
          <a:solidFill>
            <a:srgbClr val="FF99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300" b="1" dirty="0">
                <a:solidFill>
                  <a:schemeClr val="bg1"/>
                </a:solidFill>
                <a:effectLst>
                  <a:outerShdw blurRad="38100" dist="38100" dir="2700000" algn="tl">
                    <a:srgbClr val="000000"/>
                  </a:outerShdw>
                </a:effectLst>
                <a:latin typeface="Tahoma" pitchFamily="34" charset="0"/>
              </a:rPr>
              <a:t>PHILANTHROPY </a:t>
            </a:r>
          </a:p>
          <a:p>
            <a:pPr algn="ctr">
              <a:defRPr/>
            </a:pPr>
            <a:endParaRPr lang="en-US" altLang="en-US" sz="1300" b="1" dirty="0">
              <a:solidFill>
                <a:schemeClr val="bg1"/>
              </a:solidFill>
              <a:effectLst>
                <a:outerShdw blurRad="38100" dist="38100" dir="2700000" algn="tl">
                  <a:srgbClr val="000000"/>
                </a:outerShdw>
              </a:effectLst>
              <a:latin typeface="Tahoma" pitchFamily="34" charset="0"/>
            </a:endParaRPr>
          </a:p>
        </p:txBody>
      </p:sp>
      <p:sp>
        <p:nvSpPr>
          <p:cNvPr id="181257" name="Text Box 9"/>
          <p:cNvSpPr txBox="1">
            <a:spLocks noChangeArrowheads="1"/>
          </p:cNvSpPr>
          <p:nvPr/>
        </p:nvSpPr>
        <p:spPr bwMode="auto">
          <a:xfrm>
            <a:off x="3746500" y="1621631"/>
            <a:ext cx="1600200" cy="498475"/>
          </a:xfrm>
          <a:prstGeom prst="rect">
            <a:avLst/>
          </a:prstGeom>
          <a:solidFill>
            <a:srgbClr val="FF99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300" b="1">
                <a:solidFill>
                  <a:schemeClr val="bg1"/>
                </a:solidFill>
                <a:effectLst>
                  <a:outerShdw blurRad="38100" dist="38100" dir="2700000" algn="tl">
                    <a:srgbClr val="000000"/>
                  </a:outerShdw>
                </a:effectLst>
                <a:latin typeface="Tahoma" pitchFamily="34" charset="0"/>
              </a:rPr>
              <a:t>STRATEGIC PHILANTHROPY </a:t>
            </a:r>
          </a:p>
        </p:txBody>
      </p:sp>
      <p:sp>
        <p:nvSpPr>
          <p:cNvPr id="181258" name="Text Box 10"/>
          <p:cNvSpPr txBox="1">
            <a:spLocks noChangeArrowheads="1"/>
          </p:cNvSpPr>
          <p:nvPr/>
        </p:nvSpPr>
        <p:spPr bwMode="auto">
          <a:xfrm>
            <a:off x="5588000" y="1621631"/>
            <a:ext cx="1600200" cy="498475"/>
          </a:xfrm>
          <a:prstGeom prst="rect">
            <a:avLst/>
          </a:prstGeom>
          <a:solidFill>
            <a:srgbClr val="FF99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300" b="1">
                <a:solidFill>
                  <a:schemeClr val="bg1"/>
                </a:solidFill>
                <a:effectLst>
                  <a:outerShdw blurRad="38100" dist="38100" dir="2700000" algn="tl">
                    <a:srgbClr val="000000"/>
                  </a:outerShdw>
                </a:effectLst>
                <a:latin typeface="Tahoma" pitchFamily="34" charset="0"/>
              </a:rPr>
              <a:t>PARTNERSHIPS</a:t>
            </a:r>
          </a:p>
          <a:p>
            <a:pPr algn="ctr">
              <a:defRPr/>
            </a:pPr>
            <a:endParaRPr lang="en-US" altLang="en-US" sz="1300" b="1">
              <a:solidFill>
                <a:schemeClr val="bg1"/>
              </a:solidFill>
              <a:effectLst>
                <a:outerShdw blurRad="38100" dist="38100" dir="2700000" algn="tl">
                  <a:srgbClr val="000000"/>
                </a:outerShdw>
              </a:effectLst>
              <a:latin typeface="Tahoma" pitchFamily="34" charset="0"/>
            </a:endParaRPr>
          </a:p>
        </p:txBody>
      </p:sp>
      <p:sp>
        <p:nvSpPr>
          <p:cNvPr id="181259" name="Text Box 11"/>
          <p:cNvSpPr txBox="1">
            <a:spLocks noChangeArrowheads="1"/>
          </p:cNvSpPr>
          <p:nvPr/>
        </p:nvSpPr>
        <p:spPr bwMode="auto">
          <a:xfrm>
            <a:off x="7416800" y="1621631"/>
            <a:ext cx="1600200" cy="498475"/>
          </a:xfrm>
          <a:prstGeom prst="rect">
            <a:avLst/>
          </a:prstGeom>
          <a:solidFill>
            <a:srgbClr val="FF99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300" b="1">
                <a:solidFill>
                  <a:schemeClr val="bg1"/>
                </a:solidFill>
                <a:effectLst>
                  <a:outerShdw blurRad="38100" dist="38100" dir="2700000" algn="tl">
                    <a:srgbClr val="000000"/>
                  </a:outerShdw>
                </a:effectLst>
                <a:latin typeface="Tahoma" pitchFamily="34" charset="0"/>
              </a:rPr>
              <a:t>COMMERCIAL</a:t>
            </a:r>
          </a:p>
          <a:p>
            <a:pPr algn="ctr">
              <a:defRPr/>
            </a:pPr>
            <a:r>
              <a:rPr lang="en-US" altLang="en-US" sz="1300" b="1">
                <a:solidFill>
                  <a:schemeClr val="bg1"/>
                </a:solidFill>
                <a:effectLst>
                  <a:outerShdw blurRad="38100" dist="38100" dir="2700000" algn="tl">
                    <a:srgbClr val="000000"/>
                  </a:outerShdw>
                </a:effectLst>
                <a:latin typeface="Tahoma" pitchFamily="34" charset="0"/>
              </a:rPr>
              <a:t>ACTIVITY </a:t>
            </a:r>
          </a:p>
        </p:txBody>
      </p:sp>
      <p:sp>
        <p:nvSpPr>
          <p:cNvPr id="14348" name="Text Box 12"/>
          <p:cNvSpPr txBox="1">
            <a:spLocks noChangeArrowheads="1"/>
          </p:cNvSpPr>
          <p:nvPr/>
        </p:nvSpPr>
        <p:spPr bwMode="auto">
          <a:xfrm>
            <a:off x="38100" y="2929731"/>
            <a:ext cx="1590500" cy="2643031"/>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5000"/>
              </a:lnSpc>
              <a:buFontTx/>
              <a:buChar char="•"/>
            </a:pPr>
            <a:r>
              <a:rPr lang="en-US" altLang="en-US" sz="1300" dirty="0">
                <a:solidFill>
                  <a:srgbClr val="000000"/>
                </a:solidFill>
                <a:latin typeface="Arial" charset="0"/>
              </a:rPr>
              <a:t> Establishment of</a:t>
            </a:r>
          </a:p>
          <a:p>
            <a:pPr eaLnBrk="1" hangingPunct="1">
              <a:lnSpc>
                <a:spcPct val="85000"/>
              </a:lnSpc>
            </a:pPr>
            <a:r>
              <a:rPr lang="en-US" altLang="en-US" sz="1300" dirty="0">
                <a:solidFill>
                  <a:srgbClr val="000000"/>
                </a:solidFill>
                <a:latin typeface="Arial" charset="0"/>
              </a:rPr>
              <a:t>  appropriate</a:t>
            </a:r>
          </a:p>
          <a:p>
            <a:pPr eaLnBrk="1" hangingPunct="1">
              <a:lnSpc>
                <a:spcPct val="85000"/>
              </a:lnSpc>
            </a:pPr>
            <a:r>
              <a:rPr lang="en-US" altLang="en-US" sz="1300" dirty="0">
                <a:solidFill>
                  <a:srgbClr val="000000"/>
                </a:solidFill>
                <a:latin typeface="Arial" charset="0"/>
              </a:rPr>
              <a:t>  infrastructure</a:t>
            </a:r>
          </a:p>
          <a:p>
            <a:pPr eaLnBrk="1" hangingPunct="1">
              <a:lnSpc>
                <a:spcPct val="85000"/>
              </a:lnSpc>
              <a:buFontTx/>
              <a:buChar char="•"/>
            </a:pPr>
            <a:r>
              <a:rPr lang="en-US" altLang="en-US" sz="1300" dirty="0">
                <a:solidFill>
                  <a:srgbClr val="000000"/>
                </a:solidFill>
                <a:latin typeface="Arial" charset="0"/>
              </a:rPr>
              <a:t> Encourage giving</a:t>
            </a:r>
          </a:p>
          <a:p>
            <a:pPr eaLnBrk="1" hangingPunct="1">
              <a:lnSpc>
                <a:spcPct val="85000"/>
              </a:lnSpc>
              <a:buFontTx/>
              <a:buChar char="•"/>
            </a:pPr>
            <a:r>
              <a:rPr lang="en-US" altLang="en-US" sz="1300" dirty="0">
                <a:solidFill>
                  <a:srgbClr val="000000"/>
                </a:solidFill>
                <a:latin typeface="Arial" charset="0"/>
              </a:rPr>
              <a:t> Leverage support</a:t>
            </a: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b="1" dirty="0">
              <a:solidFill>
                <a:srgbClr val="000000"/>
              </a:solidFill>
              <a:latin typeface="Arial" charset="0"/>
            </a:endParaRPr>
          </a:p>
          <a:p>
            <a:pPr eaLnBrk="1" hangingPunct="1">
              <a:lnSpc>
                <a:spcPct val="85000"/>
              </a:lnSpc>
            </a:pPr>
            <a:endParaRPr lang="en-US" altLang="en-US" sz="1300" b="1" dirty="0">
              <a:solidFill>
                <a:srgbClr val="000000"/>
              </a:solidFill>
              <a:latin typeface="Arial" charset="0"/>
            </a:endParaRPr>
          </a:p>
          <a:p>
            <a:pPr eaLnBrk="1" hangingPunct="1">
              <a:lnSpc>
                <a:spcPct val="85000"/>
              </a:lnSpc>
              <a:buFontTx/>
              <a:buChar char="•"/>
            </a:pPr>
            <a:r>
              <a:rPr lang="en-US" altLang="en-US" sz="1300" dirty="0">
                <a:solidFill>
                  <a:srgbClr val="000000"/>
                </a:solidFill>
                <a:latin typeface="Arial" charset="0"/>
              </a:rPr>
              <a:t> Core funding</a:t>
            </a:r>
          </a:p>
          <a:p>
            <a:pPr eaLnBrk="1" hangingPunct="1">
              <a:lnSpc>
                <a:spcPct val="85000"/>
              </a:lnSpc>
              <a:buFontTx/>
              <a:buChar char="•"/>
            </a:pPr>
            <a:r>
              <a:rPr lang="en-US" altLang="en-US" sz="1300" dirty="0">
                <a:solidFill>
                  <a:srgbClr val="000000"/>
                </a:solidFill>
                <a:latin typeface="Arial" charset="0"/>
              </a:rPr>
              <a:t> Matching funding</a:t>
            </a:r>
          </a:p>
          <a:p>
            <a:pPr eaLnBrk="1" hangingPunct="1">
              <a:lnSpc>
                <a:spcPct val="85000"/>
              </a:lnSpc>
              <a:buFontTx/>
              <a:buChar char="•"/>
            </a:pPr>
            <a:r>
              <a:rPr lang="en-US" altLang="en-US" sz="1300" dirty="0">
                <a:solidFill>
                  <a:srgbClr val="000000"/>
                </a:solidFill>
                <a:latin typeface="Arial" charset="0"/>
              </a:rPr>
              <a:t> Seed funding</a:t>
            </a:r>
          </a:p>
          <a:p>
            <a:pPr eaLnBrk="1" hangingPunct="1">
              <a:lnSpc>
                <a:spcPct val="85000"/>
              </a:lnSpc>
              <a:buFontTx/>
              <a:buChar char="•"/>
            </a:pPr>
            <a:r>
              <a:rPr lang="en-US" altLang="en-US" sz="1300" dirty="0">
                <a:solidFill>
                  <a:srgbClr val="000000"/>
                </a:solidFill>
                <a:latin typeface="Arial" charset="0"/>
              </a:rPr>
              <a:t> Pilot funding </a:t>
            </a:r>
          </a:p>
          <a:p>
            <a:pPr eaLnBrk="1" hangingPunct="1">
              <a:lnSpc>
                <a:spcPct val="85000"/>
              </a:lnSpc>
              <a:buFontTx/>
              <a:buChar char="•"/>
            </a:pPr>
            <a:r>
              <a:rPr lang="en-US" altLang="en-US" sz="1300" dirty="0">
                <a:solidFill>
                  <a:srgbClr val="000000"/>
                </a:solidFill>
                <a:latin typeface="Arial" charset="0"/>
              </a:rPr>
              <a:t> Etc.</a:t>
            </a:r>
          </a:p>
        </p:txBody>
      </p:sp>
      <p:sp>
        <p:nvSpPr>
          <p:cNvPr id="14349" name="Text Box 13"/>
          <p:cNvSpPr txBox="1">
            <a:spLocks noChangeArrowheads="1"/>
          </p:cNvSpPr>
          <p:nvPr/>
        </p:nvSpPr>
        <p:spPr bwMode="auto">
          <a:xfrm>
            <a:off x="1855788" y="2926556"/>
            <a:ext cx="1745991" cy="2983124"/>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5000"/>
              </a:lnSpc>
              <a:buFontTx/>
              <a:buChar char="•"/>
            </a:pPr>
            <a:r>
              <a:rPr lang="en-US" altLang="en-US" sz="1300" dirty="0">
                <a:solidFill>
                  <a:srgbClr val="000000"/>
                </a:solidFill>
                <a:latin typeface="Arial" charset="0"/>
              </a:rPr>
              <a:t> Altruism</a:t>
            </a:r>
          </a:p>
          <a:p>
            <a:pPr eaLnBrk="1" hangingPunct="1">
              <a:lnSpc>
                <a:spcPct val="85000"/>
              </a:lnSpc>
              <a:buFontTx/>
              <a:buChar char="•"/>
            </a:pPr>
            <a:r>
              <a:rPr lang="en-US" altLang="en-US" sz="1300" dirty="0">
                <a:solidFill>
                  <a:srgbClr val="000000"/>
                </a:solidFill>
                <a:latin typeface="Arial" charset="0"/>
              </a:rPr>
              <a:t> Legacy</a:t>
            </a:r>
          </a:p>
          <a:p>
            <a:pPr eaLnBrk="1" hangingPunct="1">
              <a:lnSpc>
                <a:spcPct val="85000"/>
              </a:lnSpc>
              <a:buFontTx/>
              <a:buChar char="•"/>
            </a:pPr>
            <a:r>
              <a:rPr lang="en-US" altLang="en-US" sz="1300" dirty="0">
                <a:solidFill>
                  <a:srgbClr val="000000"/>
                </a:solidFill>
                <a:latin typeface="Arial" charset="0"/>
              </a:rPr>
              <a:t> Philanthropic goals,</a:t>
            </a:r>
          </a:p>
          <a:p>
            <a:pPr eaLnBrk="1" hangingPunct="1">
              <a:lnSpc>
                <a:spcPct val="85000"/>
              </a:lnSpc>
            </a:pPr>
            <a:r>
              <a:rPr lang="en-US" altLang="en-US" sz="1300" dirty="0">
                <a:solidFill>
                  <a:srgbClr val="000000"/>
                </a:solidFill>
                <a:latin typeface="Arial" charset="0"/>
              </a:rPr>
              <a:t>  social change</a:t>
            </a:r>
          </a:p>
          <a:p>
            <a:pPr eaLnBrk="1" hangingPunct="1">
              <a:lnSpc>
                <a:spcPct val="85000"/>
              </a:lnSpc>
              <a:buFontTx/>
              <a:buChar char="•"/>
            </a:pPr>
            <a:r>
              <a:rPr lang="en-US" altLang="en-US" sz="1300" dirty="0">
                <a:solidFill>
                  <a:srgbClr val="000000"/>
                </a:solidFill>
                <a:latin typeface="Arial" charset="0"/>
              </a:rPr>
              <a:t> Charitable </a:t>
            </a:r>
          </a:p>
          <a:p>
            <a:pPr eaLnBrk="1" hangingPunct="1">
              <a:lnSpc>
                <a:spcPct val="85000"/>
              </a:lnSpc>
            </a:pPr>
            <a:r>
              <a:rPr lang="en-US" altLang="en-US" sz="1300" dirty="0">
                <a:solidFill>
                  <a:srgbClr val="000000"/>
                </a:solidFill>
                <a:latin typeface="Arial" charset="0"/>
              </a:rPr>
              <a:t>  association</a:t>
            </a: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b="1" dirty="0">
              <a:solidFill>
                <a:srgbClr val="000000"/>
              </a:solidFill>
              <a:latin typeface="Arial" charset="0"/>
            </a:endParaRPr>
          </a:p>
          <a:p>
            <a:pPr eaLnBrk="1" hangingPunct="1">
              <a:lnSpc>
                <a:spcPct val="85000"/>
              </a:lnSpc>
              <a:buFontTx/>
              <a:buChar char="•"/>
            </a:pPr>
            <a:r>
              <a:rPr lang="en-US" altLang="en-US" sz="1300" dirty="0" smtClean="0">
                <a:solidFill>
                  <a:srgbClr val="000000"/>
                </a:solidFill>
                <a:latin typeface="Arial" charset="0"/>
              </a:rPr>
              <a:t> </a:t>
            </a:r>
            <a:r>
              <a:rPr lang="en-US" altLang="en-US" sz="1300" dirty="0">
                <a:solidFill>
                  <a:srgbClr val="000000"/>
                </a:solidFill>
                <a:latin typeface="Arial" charset="0"/>
              </a:rPr>
              <a:t>Annual giving</a:t>
            </a:r>
          </a:p>
          <a:p>
            <a:pPr eaLnBrk="1" hangingPunct="1">
              <a:lnSpc>
                <a:spcPct val="85000"/>
              </a:lnSpc>
              <a:buFontTx/>
              <a:buChar char="•"/>
            </a:pPr>
            <a:r>
              <a:rPr lang="en-US" altLang="en-US" sz="1300" dirty="0">
                <a:solidFill>
                  <a:srgbClr val="000000"/>
                </a:solidFill>
                <a:latin typeface="Arial" charset="0"/>
              </a:rPr>
              <a:t> Major giving</a:t>
            </a:r>
          </a:p>
          <a:p>
            <a:pPr eaLnBrk="1" hangingPunct="1">
              <a:lnSpc>
                <a:spcPct val="85000"/>
              </a:lnSpc>
              <a:buFontTx/>
              <a:buChar char="•"/>
            </a:pPr>
            <a:r>
              <a:rPr lang="en-US" altLang="en-US" sz="1300" dirty="0">
                <a:solidFill>
                  <a:srgbClr val="000000"/>
                </a:solidFill>
                <a:latin typeface="Arial" charset="0"/>
              </a:rPr>
              <a:t> Planned giving</a:t>
            </a:r>
          </a:p>
          <a:p>
            <a:pPr eaLnBrk="1" hangingPunct="1">
              <a:lnSpc>
                <a:spcPct val="85000"/>
              </a:lnSpc>
              <a:buFontTx/>
              <a:buChar char="•"/>
            </a:pPr>
            <a:r>
              <a:rPr lang="en-US" altLang="en-US" sz="1300" dirty="0">
                <a:solidFill>
                  <a:srgbClr val="000000"/>
                </a:solidFill>
                <a:latin typeface="Arial" charset="0"/>
              </a:rPr>
              <a:t> Direct mail</a:t>
            </a:r>
          </a:p>
          <a:p>
            <a:pPr eaLnBrk="1" hangingPunct="1">
              <a:lnSpc>
                <a:spcPct val="85000"/>
              </a:lnSpc>
              <a:buFontTx/>
              <a:buChar char="•"/>
            </a:pPr>
            <a:r>
              <a:rPr lang="en-US" altLang="en-US" sz="1300" dirty="0">
                <a:solidFill>
                  <a:srgbClr val="000000"/>
                </a:solidFill>
                <a:latin typeface="Arial" charset="0"/>
              </a:rPr>
              <a:t> Etc. </a:t>
            </a:r>
          </a:p>
          <a:p>
            <a:pPr eaLnBrk="1" hangingPunct="1">
              <a:lnSpc>
                <a:spcPct val="85000"/>
              </a:lnSpc>
            </a:pPr>
            <a:endParaRPr lang="en-US" altLang="en-US" sz="1300" dirty="0">
              <a:solidFill>
                <a:srgbClr val="000000"/>
              </a:solidFill>
              <a:latin typeface="Arial" charset="0"/>
            </a:endParaRPr>
          </a:p>
          <a:p>
            <a:pPr eaLnBrk="1" hangingPunct="1">
              <a:lnSpc>
                <a:spcPct val="85000"/>
              </a:lnSpc>
            </a:pPr>
            <a:r>
              <a:rPr lang="en-US" altLang="en-US" sz="1300" dirty="0">
                <a:solidFill>
                  <a:srgbClr val="000000"/>
                </a:solidFill>
                <a:latin typeface="Arial" charset="0"/>
              </a:rPr>
              <a:t> </a:t>
            </a:r>
          </a:p>
        </p:txBody>
      </p:sp>
      <p:sp>
        <p:nvSpPr>
          <p:cNvPr id="14350" name="Text Box 14"/>
          <p:cNvSpPr txBox="1">
            <a:spLocks noChangeArrowheads="1"/>
          </p:cNvSpPr>
          <p:nvPr/>
        </p:nvSpPr>
        <p:spPr bwMode="auto">
          <a:xfrm>
            <a:off x="3714455" y="2905919"/>
            <a:ext cx="1608133" cy="2643031"/>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5000"/>
              </a:lnSpc>
              <a:buFontTx/>
              <a:buChar char="•"/>
            </a:pPr>
            <a:r>
              <a:rPr lang="en-US" altLang="en-US" sz="1300" dirty="0">
                <a:solidFill>
                  <a:srgbClr val="000000"/>
                </a:solidFill>
                <a:latin typeface="Arial" charset="0"/>
              </a:rPr>
              <a:t> CSR</a:t>
            </a:r>
          </a:p>
          <a:p>
            <a:pPr eaLnBrk="1" hangingPunct="1">
              <a:lnSpc>
                <a:spcPct val="85000"/>
              </a:lnSpc>
              <a:buFontTx/>
              <a:buChar char="•"/>
            </a:pPr>
            <a:r>
              <a:rPr lang="en-US" altLang="en-US" sz="1300" dirty="0">
                <a:solidFill>
                  <a:srgbClr val="000000"/>
                </a:solidFill>
                <a:latin typeface="Arial" charset="0"/>
              </a:rPr>
              <a:t> Community </a:t>
            </a:r>
          </a:p>
          <a:p>
            <a:pPr eaLnBrk="1" hangingPunct="1">
              <a:lnSpc>
                <a:spcPct val="85000"/>
              </a:lnSpc>
            </a:pPr>
            <a:r>
              <a:rPr lang="en-US" altLang="en-US" sz="1300" dirty="0">
                <a:solidFill>
                  <a:srgbClr val="000000"/>
                </a:solidFill>
                <a:latin typeface="Arial" charset="0"/>
              </a:rPr>
              <a:t>  investment</a:t>
            </a:r>
          </a:p>
          <a:p>
            <a:pPr eaLnBrk="1" hangingPunct="1">
              <a:lnSpc>
                <a:spcPct val="85000"/>
              </a:lnSpc>
              <a:buFontTx/>
              <a:buChar char="•"/>
            </a:pPr>
            <a:r>
              <a:rPr lang="en-US" altLang="en-US" sz="1300" dirty="0">
                <a:solidFill>
                  <a:srgbClr val="000000"/>
                </a:solidFill>
                <a:latin typeface="Arial" charset="0"/>
              </a:rPr>
              <a:t> Cause related</a:t>
            </a:r>
          </a:p>
          <a:p>
            <a:pPr eaLnBrk="1" hangingPunct="1">
              <a:lnSpc>
                <a:spcPct val="85000"/>
              </a:lnSpc>
            </a:pPr>
            <a:r>
              <a:rPr lang="en-US" altLang="en-US" sz="1300" dirty="0">
                <a:solidFill>
                  <a:srgbClr val="000000"/>
                </a:solidFill>
                <a:latin typeface="Arial" charset="0"/>
              </a:rPr>
              <a:t>  marketing</a:t>
            </a: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b="1" dirty="0">
              <a:solidFill>
                <a:srgbClr val="000000"/>
              </a:solidFill>
              <a:latin typeface="Arial" charset="0"/>
            </a:endParaRPr>
          </a:p>
          <a:p>
            <a:pPr eaLnBrk="1" hangingPunct="1">
              <a:lnSpc>
                <a:spcPct val="85000"/>
              </a:lnSpc>
              <a:buFontTx/>
              <a:buChar char="•"/>
            </a:pPr>
            <a:r>
              <a:rPr lang="en-US" altLang="en-US" sz="1300" dirty="0">
                <a:solidFill>
                  <a:srgbClr val="000000"/>
                </a:solidFill>
                <a:latin typeface="Arial" charset="0"/>
              </a:rPr>
              <a:t> Corporate giving</a:t>
            </a:r>
          </a:p>
          <a:p>
            <a:pPr eaLnBrk="1" hangingPunct="1">
              <a:lnSpc>
                <a:spcPct val="85000"/>
              </a:lnSpc>
              <a:buFontTx/>
              <a:buChar char="•"/>
            </a:pPr>
            <a:r>
              <a:rPr lang="en-US" altLang="en-US" sz="1300" dirty="0">
                <a:solidFill>
                  <a:srgbClr val="000000"/>
                </a:solidFill>
                <a:latin typeface="Arial" charset="0"/>
              </a:rPr>
              <a:t> Foundation giving</a:t>
            </a:r>
          </a:p>
          <a:p>
            <a:pPr eaLnBrk="1" hangingPunct="1">
              <a:lnSpc>
                <a:spcPct val="85000"/>
              </a:lnSpc>
              <a:buFontTx/>
              <a:buChar char="•"/>
            </a:pPr>
            <a:r>
              <a:rPr lang="en-US" altLang="en-US" sz="1300" dirty="0">
                <a:solidFill>
                  <a:srgbClr val="000000"/>
                </a:solidFill>
                <a:latin typeface="Arial" charset="0"/>
              </a:rPr>
              <a:t> Special events</a:t>
            </a:r>
          </a:p>
          <a:p>
            <a:pPr eaLnBrk="1" hangingPunct="1">
              <a:lnSpc>
                <a:spcPct val="85000"/>
              </a:lnSpc>
              <a:buFontTx/>
              <a:buChar char="•"/>
            </a:pPr>
            <a:r>
              <a:rPr lang="en-US" altLang="en-US" sz="1300" dirty="0">
                <a:solidFill>
                  <a:srgbClr val="000000"/>
                </a:solidFill>
                <a:latin typeface="Arial" charset="0"/>
              </a:rPr>
              <a:t> Etc.</a:t>
            </a:r>
          </a:p>
          <a:p>
            <a:pPr eaLnBrk="1" hangingPunct="1">
              <a:lnSpc>
                <a:spcPct val="85000"/>
              </a:lnSpc>
              <a:buFontTx/>
              <a:buChar char="•"/>
            </a:pPr>
            <a:endParaRPr lang="en-US" altLang="en-US" sz="1300" b="1" dirty="0">
              <a:solidFill>
                <a:srgbClr val="000000"/>
              </a:solidFill>
              <a:latin typeface="Arial" charset="0"/>
            </a:endParaRPr>
          </a:p>
        </p:txBody>
      </p:sp>
      <p:sp>
        <p:nvSpPr>
          <p:cNvPr id="14351" name="Text Box 15"/>
          <p:cNvSpPr txBox="1">
            <a:spLocks noChangeArrowheads="1"/>
          </p:cNvSpPr>
          <p:nvPr/>
        </p:nvSpPr>
        <p:spPr bwMode="auto">
          <a:xfrm>
            <a:off x="5537200" y="2926556"/>
            <a:ext cx="1784912" cy="2843086"/>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1300" dirty="0">
                <a:solidFill>
                  <a:srgbClr val="000000"/>
                </a:solidFill>
                <a:latin typeface="Arial" charset="0"/>
              </a:rPr>
              <a:t> Branding</a:t>
            </a:r>
          </a:p>
          <a:p>
            <a:pPr eaLnBrk="1" hangingPunct="1">
              <a:lnSpc>
                <a:spcPct val="85000"/>
              </a:lnSpc>
              <a:buFontTx/>
              <a:buChar char="•"/>
            </a:pPr>
            <a:r>
              <a:rPr lang="en-US" altLang="en-US" sz="1300" dirty="0">
                <a:solidFill>
                  <a:srgbClr val="000000"/>
                </a:solidFill>
                <a:latin typeface="Arial" charset="0"/>
              </a:rPr>
              <a:t> Marketing</a:t>
            </a:r>
          </a:p>
          <a:p>
            <a:pPr eaLnBrk="1" hangingPunct="1">
              <a:lnSpc>
                <a:spcPct val="85000"/>
              </a:lnSpc>
              <a:buFontTx/>
              <a:buChar char="•"/>
            </a:pPr>
            <a:r>
              <a:rPr lang="en-US" altLang="en-US" sz="1300" dirty="0">
                <a:solidFill>
                  <a:srgbClr val="000000"/>
                </a:solidFill>
                <a:latin typeface="Arial" charset="0"/>
              </a:rPr>
              <a:t> Entrance to new </a:t>
            </a:r>
          </a:p>
          <a:p>
            <a:pPr eaLnBrk="1" hangingPunct="1">
              <a:lnSpc>
                <a:spcPct val="85000"/>
              </a:lnSpc>
            </a:pPr>
            <a:r>
              <a:rPr lang="en-US" altLang="en-US" sz="1300" dirty="0">
                <a:solidFill>
                  <a:srgbClr val="000000"/>
                </a:solidFill>
                <a:latin typeface="Arial" charset="0"/>
              </a:rPr>
              <a:t>  markets</a:t>
            </a: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b="1" dirty="0">
              <a:solidFill>
                <a:srgbClr val="000000"/>
              </a:solidFill>
              <a:latin typeface="Arial" charset="0"/>
            </a:endParaRPr>
          </a:p>
          <a:p>
            <a:pPr eaLnBrk="1" hangingPunct="1">
              <a:lnSpc>
                <a:spcPct val="85000"/>
              </a:lnSpc>
            </a:pPr>
            <a:endParaRPr lang="en-US" altLang="en-US" sz="1300" b="1" dirty="0">
              <a:solidFill>
                <a:srgbClr val="000000"/>
              </a:solidFill>
              <a:latin typeface="Arial" charset="0"/>
            </a:endParaRPr>
          </a:p>
          <a:p>
            <a:pPr eaLnBrk="1" hangingPunct="1">
              <a:lnSpc>
                <a:spcPct val="85000"/>
              </a:lnSpc>
              <a:buFontTx/>
              <a:buChar char="•"/>
            </a:pPr>
            <a:r>
              <a:rPr lang="en-US" altLang="en-US" sz="1300" dirty="0">
                <a:solidFill>
                  <a:srgbClr val="000000"/>
                </a:solidFill>
                <a:latin typeface="Arial" charset="0"/>
              </a:rPr>
              <a:t> Sponsorships</a:t>
            </a:r>
          </a:p>
          <a:p>
            <a:pPr eaLnBrk="1" hangingPunct="1">
              <a:lnSpc>
                <a:spcPct val="85000"/>
              </a:lnSpc>
              <a:buFontTx/>
              <a:buChar char="•"/>
            </a:pPr>
            <a:r>
              <a:rPr lang="en-US" altLang="en-US" sz="1300" dirty="0">
                <a:solidFill>
                  <a:srgbClr val="000000"/>
                </a:solidFill>
                <a:latin typeface="Arial" charset="0"/>
              </a:rPr>
              <a:t> Vendor partnerships</a:t>
            </a:r>
          </a:p>
          <a:p>
            <a:pPr eaLnBrk="1" hangingPunct="1">
              <a:lnSpc>
                <a:spcPct val="85000"/>
              </a:lnSpc>
              <a:buFontTx/>
              <a:buChar char="•"/>
            </a:pPr>
            <a:r>
              <a:rPr lang="en-US" altLang="en-US" sz="1300" dirty="0">
                <a:solidFill>
                  <a:srgbClr val="000000"/>
                </a:solidFill>
                <a:latin typeface="Arial" charset="0"/>
              </a:rPr>
              <a:t> Gifts-in-kind</a:t>
            </a:r>
          </a:p>
          <a:p>
            <a:pPr eaLnBrk="1" hangingPunct="1">
              <a:lnSpc>
                <a:spcPct val="85000"/>
              </a:lnSpc>
              <a:buFontTx/>
              <a:buChar char="•"/>
            </a:pPr>
            <a:r>
              <a:rPr lang="en-US" altLang="en-US" sz="1300" dirty="0">
                <a:solidFill>
                  <a:srgbClr val="000000"/>
                </a:solidFill>
                <a:latin typeface="Arial" charset="0"/>
              </a:rPr>
              <a:t> Etc.</a:t>
            </a:r>
          </a:p>
          <a:p>
            <a:pPr eaLnBrk="1" hangingPunct="1">
              <a:lnSpc>
                <a:spcPct val="85000"/>
              </a:lnSpc>
            </a:pPr>
            <a:endParaRPr lang="en-US" altLang="en-US" sz="1300" dirty="0">
              <a:solidFill>
                <a:srgbClr val="000000"/>
              </a:solidFill>
              <a:latin typeface="Arial" charset="0"/>
            </a:endParaRPr>
          </a:p>
          <a:p>
            <a:pPr eaLnBrk="1" hangingPunct="1">
              <a:lnSpc>
                <a:spcPct val="85000"/>
              </a:lnSpc>
            </a:pPr>
            <a:r>
              <a:rPr lang="en-US" altLang="en-US" sz="1300" dirty="0">
                <a:solidFill>
                  <a:srgbClr val="000000"/>
                </a:solidFill>
                <a:latin typeface="Arial" charset="0"/>
              </a:rPr>
              <a:t> </a:t>
            </a:r>
          </a:p>
        </p:txBody>
      </p:sp>
      <p:sp>
        <p:nvSpPr>
          <p:cNvPr id="14352" name="Text Box 16"/>
          <p:cNvSpPr txBox="1">
            <a:spLocks noChangeArrowheads="1"/>
          </p:cNvSpPr>
          <p:nvPr/>
        </p:nvSpPr>
        <p:spPr bwMode="auto">
          <a:xfrm>
            <a:off x="7329488" y="2905919"/>
            <a:ext cx="1645002" cy="3013133"/>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1300" dirty="0">
                <a:solidFill>
                  <a:srgbClr val="000000"/>
                </a:solidFill>
                <a:latin typeface="Arial" charset="0"/>
              </a:rPr>
              <a:t> Receive good or</a:t>
            </a:r>
          </a:p>
          <a:p>
            <a:pPr eaLnBrk="1" hangingPunct="1">
              <a:lnSpc>
                <a:spcPct val="85000"/>
              </a:lnSpc>
            </a:pPr>
            <a:r>
              <a:rPr lang="en-US" altLang="en-US" sz="1300" dirty="0">
                <a:solidFill>
                  <a:srgbClr val="000000"/>
                </a:solidFill>
                <a:latin typeface="Arial" charset="0"/>
              </a:rPr>
              <a:t>  service of value in</a:t>
            </a:r>
          </a:p>
          <a:p>
            <a:pPr eaLnBrk="1" hangingPunct="1">
              <a:lnSpc>
                <a:spcPct val="85000"/>
              </a:lnSpc>
            </a:pPr>
            <a:r>
              <a:rPr lang="en-US" altLang="en-US" sz="1300" dirty="0">
                <a:solidFill>
                  <a:srgbClr val="000000"/>
                </a:solidFill>
                <a:latin typeface="Arial" charset="0"/>
              </a:rPr>
              <a:t>  aid of a </a:t>
            </a:r>
            <a:r>
              <a:rPr lang="en-US" altLang="en-US" sz="1300" dirty="0" err="1">
                <a:solidFill>
                  <a:srgbClr val="000000"/>
                </a:solidFill>
                <a:latin typeface="Arial" charset="0"/>
              </a:rPr>
              <a:t>favoured</a:t>
            </a:r>
            <a:endParaRPr lang="en-US" altLang="en-US" sz="1300" dirty="0">
              <a:solidFill>
                <a:srgbClr val="000000"/>
              </a:solidFill>
              <a:latin typeface="Arial" charset="0"/>
            </a:endParaRPr>
          </a:p>
          <a:p>
            <a:pPr eaLnBrk="1" hangingPunct="1">
              <a:lnSpc>
                <a:spcPct val="85000"/>
              </a:lnSpc>
            </a:pPr>
            <a:r>
              <a:rPr lang="en-US" altLang="en-US" sz="1300" dirty="0">
                <a:solidFill>
                  <a:srgbClr val="000000"/>
                </a:solidFill>
                <a:latin typeface="Arial" charset="0"/>
              </a:rPr>
              <a:t>  cause</a:t>
            </a: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a:p>
            <a:pPr eaLnBrk="1" hangingPunct="1">
              <a:lnSpc>
                <a:spcPct val="85000"/>
              </a:lnSpc>
            </a:pPr>
            <a:r>
              <a:rPr lang="en-US" altLang="en-US" sz="1300" dirty="0">
                <a:solidFill>
                  <a:srgbClr val="000000"/>
                </a:solidFill>
                <a:latin typeface="Arial" charset="0"/>
              </a:rPr>
              <a:t> </a:t>
            </a:r>
          </a:p>
          <a:p>
            <a:pPr eaLnBrk="1" hangingPunct="1">
              <a:lnSpc>
                <a:spcPct val="85000"/>
              </a:lnSpc>
            </a:pPr>
            <a:endParaRPr lang="en-US" altLang="en-US" sz="1300" b="1" dirty="0">
              <a:solidFill>
                <a:srgbClr val="000000"/>
              </a:solidFill>
              <a:latin typeface="Arial" charset="0"/>
            </a:endParaRPr>
          </a:p>
          <a:p>
            <a:pPr eaLnBrk="1" hangingPunct="1">
              <a:lnSpc>
                <a:spcPct val="85000"/>
              </a:lnSpc>
              <a:buFontTx/>
              <a:buChar char="•"/>
            </a:pPr>
            <a:r>
              <a:rPr lang="en-US" altLang="en-US" sz="1300" dirty="0">
                <a:solidFill>
                  <a:srgbClr val="000000"/>
                </a:solidFill>
                <a:latin typeface="Arial" charset="0"/>
              </a:rPr>
              <a:t> Lotteries </a:t>
            </a:r>
          </a:p>
          <a:p>
            <a:pPr eaLnBrk="1" hangingPunct="1">
              <a:lnSpc>
                <a:spcPct val="85000"/>
              </a:lnSpc>
              <a:buFontTx/>
              <a:buChar char="•"/>
            </a:pPr>
            <a:r>
              <a:rPr lang="en-US" altLang="en-US" sz="1300" dirty="0">
                <a:solidFill>
                  <a:srgbClr val="000000"/>
                </a:solidFill>
                <a:latin typeface="Arial" charset="0"/>
              </a:rPr>
              <a:t> Ticket sales</a:t>
            </a:r>
          </a:p>
          <a:p>
            <a:pPr eaLnBrk="1" hangingPunct="1">
              <a:lnSpc>
                <a:spcPct val="85000"/>
              </a:lnSpc>
              <a:buFontTx/>
              <a:buChar char="•"/>
            </a:pPr>
            <a:r>
              <a:rPr lang="en-US" altLang="en-US" sz="1300" dirty="0">
                <a:solidFill>
                  <a:srgbClr val="000000"/>
                </a:solidFill>
                <a:latin typeface="Arial" charset="0"/>
              </a:rPr>
              <a:t> Membership sales</a:t>
            </a:r>
          </a:p>
          <a:p>
            <a:pPr eaLnBrk="1" hangingPunct="1">
              <a:lnSpc>
                <a:spcPct val="85000"/>
              </a:lnSpc>
              <a:buFontTx/>
              <a:buChar char="•"/>
            </a:pPr>
            <a:r>
              <a:rPr lang="en-US" altLang="en-US" sz="1300" dirty="0">
                <a:solidFill>
                  <a:srgbClr val="000000"/>
                </a:solidFill>
                <a:latin typeface="Arial" charset="0"/>
              </a:rPr>
              <a:t> Product sales</a:t>
            </a:r>
          </a:p>
          <a:p>
            <a:pPr eaLnBrk="1" hangingPunct="1">
              <a:lnSpc>
                <a:spcPct val="85000"/>
              </a:lnSpc>
              <a:buFontTx/>
              <a:buChar char="•"/>
            </a:pPr>
            <a:r>
              <a:rPr lang="en-US" altLang="en-US" sz="1300" dirty="0">
                <a:solidFill>
                  <a:srgbClr val="000000"/>
                </a:solidFill>
                <a:latin typeface="Arial" charset="0"/>
              </a:rPr>
              <a:t> Etc.</a:t>
            </a:r>
          </a:p>
          <a:p>
            <a:pPr eaLnBrk="1" hangingPunct="1">
              <a:lnSpc>
                <a:spcPct val="85000"/>
              </a:lnSpc>
              <a:buFontTx/>
              <a:buChar char="•"/>
            </a:pPr>
            <a:endParaRPr lang="en-US" altLang="en-US" sz="1300" dirty="0">
              <a:solidFill>
                <a:srgbClr val="000000"/>
              </a:solidFill>
              <a:latin typeface="Arial" charset="0"/>
            </a:endParaRPr>
          </a:p>
          <a:p>
            <a:pPr eaLnBrk="1" hangingPunct="1">
              <a:lnSpc>
                <a:spcPct val="85000"/>
              </a:lnSpc>
            </a:pPr>
            <a:endParaRPr lang="en-US" altLang="en-US" sz="1300" dirty="0">
              <a:solidFill>
                <a:srgbClr val="000000"/>
              </a:solidFill>
              <a:latin typeface="Arial" charset="0"/>
            </a:endParaRPr>
          </a:p>
        </p:txBody>
      </p:sp>
      <p:sp>
        <p:nvSpPr>
          <p:cNvPr id="14353" name="AutoShape 17"/>
          <p:cNvSpPr>
            <a:spLocks noChangeArrowheads="1"/>
          </p:cNvSpPr>
          <p:nvPr/>
        </p:nvSpPr>
        <p:spPr bwMode="auto">
          <a:xfrm>
            <a:off x="-3175" y="152400"/>
            <a:ext cx="9144000" cy="817563"/>
          </a:xfrm>
          <a:prstGeom prst="leftRightArrow">
            <a:avLst>
              <a:gd name="adj1" fmla="val 44694"/>
              <a:gd name="adj2" fmla="val 32621"/>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CA" altLang="en-US"/>
          </a:p>
        </p:txBody>
      </p:sp>
      <p:sp>
        <p:nvSpPr>
          <p:cNvPr id="14354" name="Text Box 18"/>
          <p:cNvSpPr txBox="1">
            <a:spLocks noChangeArrowheads="1"/>
          </p:cNvSpPr>
          <p:nvPr/>
        </p:nvSpPr>
        <p:spPr bwMode="auto">
          <a:xfrm>
            <a:off x="203200" y="369094"/>
            <a:ext cx="8718550" cy="531812"/>
          </a:xfrm>
          <a:prstGeom prst="rect">
            <a:avLst/>
          </a:prstGeom>
          <a:noFill/>
          <a:ln>
            <a:noFill/>
          </a:ln>
          <a:effectLst>
            <a:outerShdw dist="35921" dir="2700000" algn="ctr" rotWithShape="0">
              <a:srgbClr val="000000">
                <a:alpha val="50000"/>
              </a:srgbClr>
            </a:outerShdw>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5000"/>
              </a:lnSpc>
            </a:pPr>
            <a:r>
              <a:rPr lang="en-US" altLang="en-US" sz="3400" b="1">
                <a:solidFill>
                  <a:srgbClr val="99CCFF"/>
                </a:solidFill>
                <a:latin typeface="Arial Black" pitchFamily="34" charset="0"/>
              </a:rPr>
              <a:t>REVENUE GENERATION SPECTRUM</a:t>
            </a:r>
          </a:p>
        </p:txBody>
      </p:sp>
      <p:sp>
        <p:nvSpPr>
          <p:cNvPr id="14355" name="Text Box 19"/>
          <p:cNvSpPr txBox="1">
            <a:spLocks noChangeArrowheads="1"/>
          </p:cNvSpPr>
          <p:nvPr/>
        </p:nvSpPr>
        <p:spPr bwMode="auto">
          <a:xfrm>
            <a:off x="8813800" y="406400"/>
            <a:ext cx="142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rgbClr val="99CCFF"/>
                </a:solidFill>
              </a:rPr>
              <a:t>©</a:t>
            </a:r>
          </a:p>
        </p:txBody>
      </p:sp>
      <p:sp>
        <p:nvSpPr>
          <p:cNvPr id="14356" name="Text Box 20"/>
          <p:cNvSpPr txBox="1">
            <a:spLocks noChangeArrowheads="1"/>
          </p:cNvSpPr>
          <p:nvPr/>
        </p:nvSpPr>
        <p:spPr bwMode="auto">
          <a:xfrm>
            <a:off x="0" y="2362200"/>
            <a:ext cx="9144000" cy="29051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300" b="1">
                <a:solidFill>
                  <a:srgbClr val="000000"/>
                </a:solidFill>
                <a:latin typeface="Tahoma" pitchFamily="34" charset="0"/>
              </a:rPr>
              <a:t>FUNDERS’ MOTIVATION</a:t>
            </a:r>
          </a:p>
        </p:txBody>
      </p:sp>
      <p:sp>
        <p:nvSpPr>
          <p:cNvPr id="14357" name="Text Box 21"/>
          <p:cNvSpPr txBox="1">
            <a:spLocks noChangeArrowheads="1"/>
          </p:cNvSpPr>
          <p:nvPr/>
        </p:nvSpPr>
        <p:spPr bwMode="auto">
          <a:xfrm>
            <a:off x="0" y="4088607"/>
            <a:ext cx="9144000" cy="29051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300" b="1">
                <a:solidFill>
                  <a:srgbClr val="000000"/>
                </a:solidFill>
                <a:latin typeface="Tahoma" pitchFamily="34" charset="0"/>
              </a:rPr>
              <a:t>ACTIVITIES</a:t>
            </a:r>
          </a:p>
        </p:txBody>
      </p:sp>
      <p:grpSp>
        <p:nvGrpSpPr>
          <p:cNvPr id="14358" name="Group 22"/>
          <p:cNvGrpSpPr>
            <a:grpSpLocks/>
          </p:cNvGrpSpPr>
          <p:nvPr/>
        </p:nvGrpSpPr>
        <p:grpSpPr bwMode="auto">
          <a:xfrm>
            <a:off x="0" y="783431"/>
            <a:ext cx="9169400" cy="609600"/>
            <a:chOff x="-16" y="336"/>
            <a:chExt cx="5776" cy="384"/>
          </a:xfrm>
        </p:grpSpPr>
        <p:sp>
          <p:nvSpPr>
            <p:cNvPr id="14360" name="AutoShape 23"/>
            <p:cNvSpPr>
              <a:spLocks noChangeArrowheads="1"/>
            </p:cNvSpPr>
            <p:nvPr/>
          </p:nvSpPr>
          <p:spPr bwMode="auto">
            <a:xfrm>
              <a:off x="1440" y="336"/>
              <a:ext cx="2880" cy="384"/>
            </a:xfrm>
            <a:prstGeom prst="leftRightArrow">
              <a:avLst>
                <a:gd name="adj1" fmla="val 44852"/>
                <a:gd name="adj2" fmla="val 39063"/>
              </a:avLst>
            </a:prstGeom>
            <a:solidFill>
              <a:srgbClr val="FF9933"/>
            </a:solidFill>
            <a:ln w="9525">
              <a:solidFill>
                <a:srgbClr val="000000"/>
              </a:solidFill>
              <a:miter lim="800000"/>
              <a:headEnd/>
              <a:tailEnd/>
            </a:ln>
            <a:effectLst/>
            <a:extLst>
              <a:ext uri="{AF507438-7753-43E0-B8FC-AC1667EBCBE1}">
                <a14:hiddenEffects xmlns:a14="http://schemas.microsoft.com/office/drawing/2010/main">
                  <a:effectLst>
                    <a:outerShdw dist="17961" dir="2700000" algn="ctr" rotWithShape="0">
                      <a:srgbClr val="99CCFF"/>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CA" altLang="en-US"/>
            </a:p>
          </p:txBody>
        </p:sp>
        <p:sp>
          <p:nvSpPr>
            <p:cNvPr id="14361" name="Text Box 24"/>
            <p:cNvSpPr txBox="1">
              <a:spLocks noChangeArrowheads="1"/>
            </p:cNvSpPr>
            <p:nvPr/>
          </p:nvSpPr>
          <p:spPr bwMode="auto">
            <a:xfrm>
              <a:off x="-16" y="435"/>
              <a:ext cx="1648" cy="183"/>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300" b="1">
                  <a:solidFill>
                    <a:srgbClr val="000000"/>
                  </a:solidFill>
                  <a:latin typeface="Tahoma" pitchFamily="34" charset="0"/>
                </a:rPr>
                <a:t>‘COLLECTIVE’ BENEFIT</a:t>
              </a:r>
            </a:p>
          </p:txBody>
        </p:sp>
        <p:sp>
          <p:nvSpPr>
            <p:cNvPr id="14362" name="Text Box 25"/>
            <p:cNvSpPr txBox="1">
              <a:spLocks noChangeArrowheads="1"/>
            </p:cNvSpPr>
            <p:nvPr/>
          </p:nvSpPr>
          <p:spPr bwMode="auto">
            <a:xfrm>
              <a:off x="4136" y="443"/>
              <a:ext cx="1624" cy="183"/>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300" b="1">
                  <a:solidFill>
                    <a:srgbClr val="000000"/>
                  </a:solidFill>
                  <a:latin typeface="Tahoma" pitchFamily="34" charset="0"/>
                </a:rPr>
                <a:t>‘INDIVIDUAL’ BENEFIT</a:t>
              </a:r>
            </a:p>
          </p:txBody>
        </p:sp>
        <p:sp>
          <p:nvSpPr>
            <p:cNvPr id="14363" name="Text Box 26"/>
            <p:cNvSpPr txBox="1">
              <a:spLocks noChangeArrowheads="1"/>
            </p:cNvSpPr>
            <p:nvPr/>
          </p:nvSpPr>
          <p:spPr bwMode="auto">
            <a:xfrm>
              <a:off x="2200" y="440"/>
              <a:ext cx="1344" cy="18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300" b="1">
                  <a:solidFill>
                    <a:schemeClr val="bg1"/>
                  </a:solidFill>
                  <a:latin typeface="Tahoma" pitchFamily="34" charset="0"/>
                </a:rPr>
                <a:t>FUNDING FOCUS</a:t>
              </a:r>
            </a:p>
          </p:txBody>
        </p:sp>
      </p:grpSp>
    </p:spTree>
    <p:extLst>
      <p:ext uri="{BB962C8B-B14F-4D97-AF65-F5344CB8AC3E}">
        <p14:creationId xmlns:p14="http://schemas.microsoft.com/office/powerpoint/2010/main" val="253478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CA" sz="4800" dirty="0" smtClean="0">
                <a:latin typeface="Calibri" panose="020F0502020204030204" pitchFamily="34" charset="0"/>
              </a:rPr>
              <a:t>…Diversifying…</a:t>
            </a:r>
          </a:p>
        </p:txBody>
      </p:sp>
      <p:graphicFrame>
        <p:nvGraphicFramePr>
          <p:cNvPr id="8" name="Chart 7"/>
          <p:cNvGraphicFramePr>
            <a:graphicFrameLocks/>
          </p:cNvGraphicFramePr>
          <p:nvPr/>
        </p:nvGraphicFramePr>
        <p:xfrm>
          <a:off x="854865" y="2190154"/>
          <a:ext cx="7272808" cy="38610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39763" y="5962650"/>
            <a:ext cx="1373187" cy="215900"/>
          </a:xfrm>
          <a:prstGeom prst="rect">
            <a:avLst/>
          </a:prstGeom>
          <a:noFill/>
        </p:spPr>
        <p:txBody>
          <a:bodyPr wrap="none">
            <a:spAutoFit/>
          </a:bodyPr>
          <a:lstStyle/>
          <a:p>
            <a:pPr>
              <a:defRPr/>
            </a:pPr>
            <a:r>
              <a:rPr lang="en-CA" sz="800" b="0" i="0" dirty="0">
                <a:solidFill>
                  <a:schemeClr val="bg1">
                    <a:lumMod val="50000"/>
                  </a:schemeClr>
                </a:solidFill>
                <a:cs typeface="+mn-cs"/>
              </a:rPr>
              <a:t>Source: Statistics Canada</a:t>
            </a:r>
          </a:p>
        </p:txBody>
      </p:sp>
      <p:sp>
        <p:nvSpPr>
          <p:cNvPr id="3" name="TextBox 2"/>
          <p:cNvSpPr txBox="1"/>
          <p:nvPr/>
        </p:nvSpPr>
        <p:spPr>
          <a:xfrm>
            <a:off x="1331913" y="1630363"/>
            <a:ext cx="6384925" cy="646112"/>
          </a:xfrm>
          <a:prstGeom prst="rect">
            <a:avLst/>
          </a:prstGeom>
          <a:noFill/>
        </p:spPr>
        <p:txBody>
          <a:bodyPr>
            <a:spAutoFit/>
          </a:bodyPr>
          <a:lstStyle/>
          <a:p>
            <a:pPr algn="ctr">
              <a:defRPr/>
            </a:pPr>
            <a:r>
              <a:rPr lang="en-CA" sz="1800" i="0" dirty="0">
                <a:solidFill>
                  <a:schemeClr val="tx1">
                    <a:lumMod val="75000"/>
                    <a:lumOff val="25000"/>
                  </a:schemeClr>
                </a:solidFill>
                <a:latin typeface="Times New Roman" pitchFamily="18" charset="0"/>
                <a:cs typeface="Times New Roman" pitchFamily="18" charset="0"/>
              </a:rPr>
              <a:t>The % of population that is a visible minority is expected to steadily increase across Canada.</a:t>
            </a:r>
          </a:p>
        </p:txBody>
      </p:sp>
    </p:spTree>
    <p:extLst>
      <p:ext uri="{BB962C8B-B14F-4D97-AF65-F5344CB8AC3E}">
        <p14:creationId xmlns:p14="http://schemas.microsoft.com/office/powerpoint/2010/main" val="65800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r>
              <a:rPr lang="en-CA" sz="4800" dirty="0" smtClean="0">
                <a:latin typeface="Calibri" panose="020F0502020204030204" pitchFamily="34" charset="0"/>
              </a:rPr>
              <a:t>…and Aging</a:t>
            </a:r>
          </a:p>
        </p:txBody>
      </p:sp>
      <p:sp>
        <p:nvSpPr>
          <p:cNvPr id="10" name="TextBox 9"/>
          <p:cNvSpPr txBox="1"/>
          <p:nvPr/>
        </p:nvSpPr>
        <p:spPr>
          <a:xfrm>
            <a:off x="639763" y="5962650"/>
            <a:ext cx="1263650" cy="215900"/>
          </a:xfrm>
          <a:prstGeom prst="rect">
            <a:avLst/>
          </a:prstGeom>
          <a:noFill/>
        </p:spPr>
        <p:txBody>
          <a:bodyPr wrap="none">
            <a:spAutoFit/>
          </a:bodyPr>
          <a:lstStyle/>
          <a:p>
            <a:pPr>
              <a:defRPr/>
            </a:pPr>
            <a:r>
              <a:rPr lang="en-CA" sz="800" b="0" i="0" dirty="0">
                <a:solidFill>
                  <a:schemeClr val="bg1">
                    <a:lumMod val="50000"/>
                  </a:schemeClr>
                </a:solidFill>
                <a:cs typeface="+mn-cs"/>
              </a:rPr>
              <a:t>Source: Globe and Mail</a:t>
            </a: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l="18665" t="21571" r="19626" b="65311"/>
          <a:stretch>
            <a:fillRect/>
          </a:stretch>
        </p:blipFill>
        <p:spPr bwMode="auto">
          <a:xfrm>
            <a:off x="739775" y="1557338"/>
            <a:ext cx="761841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l="24631" t="36790" r="24644" b="27588"/>
          <a:stretch>
            <a:fillRect/>
          </a:stretch>
        </p:blipFill>
        <p:spPr bwMode="auto">
          <a:xfrm>
            <a:off x="773113" y="2538413"/>
            <a:ext cx="75438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3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684213" y="1916113"/>
            <a:ext cx="77041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0" b="1" i="1">
                <a:solidFill>
                  <a:schemeClr val="tx1"/>
                </a:solidFill>
                <a:latin typeface="Arial" charset="0"/>
                <a:cs typeface="Arial" charset="0"/>
              </a:defRPr>
            </a:lvl1pPr>
            <a:lvl2pPr marL="742950" indent="-285750" eaLnBrk="0" hangingPunct="0">
              <a:defRPr sz="6000" b="1" i="1">
                <a:solidFill>
                  <a:schemeClr val="tx1"/>
                </a:solidFill>
                <a:latin typeface="Arial" charset="0"/>
                <a:cs typeface="Arial" charset="0"/>
              </a:defRPr>
            </a:lvl2pPr>
            <a:lvl3pPr marL="1143000" indent="-228600" eaLnBrk="0" hangingPunct="0">
              <a:defRPr sz="6000" b="1" i="1">
                <a:solidFill>
                  <a:schemeClr val="tx1"/>
                </a:solidFill>
                <a:latin typeface="Arial" charset="0"/>
                <a:cs typeface="Arial" charset="0"/>
              </a:defRPr>
            </a:lvl3pPr>
            <a:lvl4pPr marL="1600200" indent="-228600" eaLnBrk="0" hangingPunct="0">
              <a:defRPr sz="6000" b="1" i="1">
                <a:solidFill>
                  <a:schemeClr val="tx1"/>
                </a:solidFill>
                <a:latin typeface="Arial" charset="0"/>
                <a:cs typeface="Arial" charset="0"/>
              </a:defRPr>
            </a:lvl4pPr>
            <a:lvl5pPr marL="2057400" indent="-228600" eaLnBrk="0" hangingPunct="0">
              <a:defRPr sz="6000" b="1" i="1">
                <a:solidFill>
                  <a:schemeClr val="tx1"/>
                </a:solidFill>
                <a:latin typeface="Arial" charset="0"/>
                <a:cs typeface="Arial" charset="0"/>
              </a:defRPr>
            </a:lvl5pPr>
            <a:lvl6pPr marL="2514600" indent="-228600" eaLnBrk="0" fontAlgn="base" hangingPunct="0">
              <a:spcBef>
                <a:spcPct val="0"/>
              </a:spcBef>
              <a:spcAft>
                <a:spcPct val="0"/>
              </a:spcAft>
              <a:defRPr sz="6000" b="1" i="1">
                <a:solidFill>
                  <a:schemeClr val="tx1"/>
                </a:solidFill>
                <a:latin typeface="Arial" charset="0"/>
                <a:cs typeface="Arial" charset="0"/>
              </a:defRPr>
            </a:lvl6pPr>
            <a:lvl7pPr marL="2971800" indent="-228600" eaLnBrk="0" fontAlgn="base" hangingPunct="0">
              <a:spcBef>
                <a:spcPct val="0"/>
              </a:spcBef>
              <a:spcAft>
                <a:spcPct val="0"/>
              </a:spcAft>
              <a:defRPr sz="6000" b="1" i="1">
                <a:solidFill>
                  <a:schemeClr val="tx1"/>
                </a:solidFill>
                <a:latin typeface="Arial" charset="0"/>
                <a:cs typeface="Arial" charset="0"/>
              </a:defRPr>
            </a:lvl7pPr>
            <a:lvl8pPr marL="3429000" indent="-228600" eaLnBrk="0" fontAlgn="base" hangingPunct="0">
              <a:spcBef>
                <a:spcPct val="0"/>
              </a:spcBef>
              <a:spcAft>
                <a:spcPct val="0"/>
              </a:spcAft>
              <a:defRPr sz="6000" b="1" i="1">
                <a:solidFill>
                  <a:schemeClr val="tx1"/>
                </a:solidFill>
                <a:latin typeface="Arial" charset="0"/>
                <a:cs typeface="Arial" charset="0"/>
              </a:defRPr>
            </a:lvl8pPr>
            <a:lvl9pPr marL="3886200" indent="-228600" eaLnBrk="0" fontAlgn="base" hangingPunct="0">
              <a:spcBef>
                <a:spcPct val="0"/>
              </a:spcBef>
              <a:spcAft>
                <a:spcPct val="0"/>
              </a:spcAft>
              <a:defRPr sz="6000" b="1" i="1">
                <a:solidFill>
                  <a:schemeClr val="tx1"/>
                </a:solidFill>
                <a:latin typeface="Arial" charset="0"/>
                <a:cs typeface="Arial" charset="0"/>
              </a:defRPr>
            </a:lvl9pPr>
          </a:lstStyle>
          <a:p>
            <a:pPr algn="ctr" eaLnBrk="1" hangingPunct="1"/>
            <a:r>
              <a:rPr lang="en-US" sz="4800" i="0" dirty="0">
                <a:solidFill>
                  <a:srgbClr val="AFC80F"/>
                </a:solidFill>
                <a:latin typeface="Calibri" pitchFamily="34" charset="0"/>
                <a:cs typeface="Calibri" pitchFamily="34" charset="0"/>
              </a:rPr>
              <a:t>BUT IS IT GIVING?</a:t>
            </a:r>
          </a:p>
        </p:txBody>
      </p:sp>
      <p:sp>
        <p:nvSpPr>
          <p:cNvPr id="3" name="Text Box 5"/>
          <p:cNvSpPr txBox="1">
            <a:spLocks noChangeArrowheads="1"/>
          </p:cNvSpPr>
          <p:nvPr/>
        </p:nvSpPr>
        <p:spPr bwMode="auto">
          <a:xfrm>
            <a:off x="1979613" y="2886075"/>
            <a:ext cx="493236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0" b="1" i="1">
                <a:solidFill>
                  <a:schemeClr val="tx1"/>
                </a:solidFill>
                <a:latin typeface="Arial" charset="0"/>
                <a:cs typeface="Arial" charset="0"/>
              </a:defRPr>
            </a:lvl1pPr>
            <a:lvl2pPr marL="742950" indent="-285750" eaLnBrk="0" hangingPunct="0">
              <a:defRPr sz="6000" b="1" i="1">
                <a:solidFill>
                  <a:schemeClr val="tx1"/>
                </a:solidFill>
                <a:latin typeface="Arial" charset="0"/>
                <a:cs typeface="Arial" charset="0"/>
              </a:defRPr>
            </a:lvl2pPr>
            <a:lvl3pPr marL="1143000" indent="-228600" eaLnBrk="0" hangingPunct="0">
              <a:defRPr sz="6000" b="1" i="1">
                <a:solidFill>
                  <a:schemeClr val="tx1"/>
                </a:solidFill>
                <a:latin typeface="Arial" charset="0"/>
                <a:cs typeface="Arial" charset="0"/>
              </a:defRPr>
            </a:lvl3pPr>
            <a:lvl4pPr marL="1600200" indent="-228600" eaLnBrk="0" hangingPunct="0">
              <a:defRPr sz="6000" b="1" i="1">
                <a:solidFill>
                  <a:schemeClr val="tx1"/>
                </a:solidFill>
                <a:latin typeface="Arial" charset="0"/>
                <a:cs typeface="Arial" charset="0"/>
              </a:defRPr>
            </a:lvl4pPr>
            <a:lvl5pPr marL="2057400" indent="-228600" eaLnBrk="0" hangingPunct="0">
              <a:defRPr sz="6000" b="1" i="1">
                <a:solidFill>
                  <a:schemeClr val="tx1"/>
                </a:solidFill>
                <a:latin typeface="Arial" charset="0"/>
                <a:cs typeface="Arial" charset="0"/>
              </a:defRPr>
            </a:lvl5pPr>
            <a:lvl6pPr marL="2514600" indent="-228600" eaLnBrk="0" fontAlgn="base" hangingPunct="0">
              <a:spcBef>
                <a:spcPct val="0"/>
              </a:spcBef>
              <a:spcAft>
                <a:spcPct val="0"/>
              </a:spcAft>
              <a:defRPr sz="6000" b="1" i="1">
                <a:solidFill>
                  <a:schemeClr val="tx1"/>
                </a:solidFill>
                <a:latin typeface="Arial" charset="0"/>
                <a:cs typeface="Arial" charset="0"/>
              </a:defRPr>
            </a:lvl6pPr>
            <a:lvl7pPr marL="2971800" indent="-228600" eaLnBrk="0" fontAlgn="base" hangingPunct="0">
              <a:spcBef>
                <a:spcPct val="0"/>
              </a:spcBef>
              <a:spcAft>
                <a:spcPct val="0"/>
              </a:spcAft>
              <a:defRPr sz="6000" b="1" i="1">
                <a:solidFill>
                  <a:schemeClr val="tx1"/>
                </a:solidFill>
                <a:latin typeface="Arial" charset="0"/>
                <a:cs typeface="Arial" charset="0"/>
              </a:defRPr>
            </a:lvl7pPr>
            <a:lvl8pPr marL="3429000" indent="-228600" eaLnBrk="0" fontAlgn="base" hangingPunct="0">
              <a:spcBef>
                <a:spcPct val="0"/>
              </a:spcBef>
              <a:spcAft>
                <a:spcPct val="0"/>
              </a:spcAft>
              <a:defRPr sz="6000" b="1" i="1">
                <a:solidFill>
                  <a:schemeClr val="tx1"/>
                </a:solidFill>
                <a:latin typeface="Arial" charset="0"/>
                <a:cs typeface="Arial" charset="0"/>
              </a:defRPr>
            </a:lvl8pPr>
            <a:lvl9pPr marL="3886200" indent="-228600" eaLnBrk="0" fontAlgn="base" hangingPunct="0">
              <a:spcBef>
                <a:spcPct val="0"/>
              </a:spcBef>
              <a:spcAft>
                <a:spcPct val="0"/>
              </a:spcAft>
              <a:defRPr sz="6000" b="1" i="1">
                <a:solidFill>
                  <a:schemeClr val="tx1"/>
                </a:solidFill>
                <a:latin typeface="Arial" charset="0"/>
                <a:cs typeface="Arial" charset="0"/>
              </a:defRPr>
            </a:lvl9pPr>
          </a:lstStyle>
          <a:p>
            <a:pPr algn="ctr" eaLnBrk="1" hangingPunct="1"/>
            <a:r>
              <a:rPr lang="en-US" sz="4800" i="0" dirty="0">
                <a:solidFill>
                  <a:srgbClr val="AFC80F"/>
                </a:solidFill>
                <a:latin typeface="Calibri" pitchFamily="34" charset="0"/>
                <a:cs typeface="Calibri" pitchFamily="34" charset="0"/>
              </a:rPr>
              <a:t>[ sort of…]</a:t>
            </a:r>
          </a:p>
        </p:txBody>
      </p:sp>
    </p:spTree>
    <p:extLst>
      <p:ext uri="{BB962C8B-B14F-4D97-AF65-F5344CB8AC3E}">
        <p14:creationId xmlns:p14="http://schemas.microsoft.com/office/powerpoint/2010/main" val="196503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223963" y="274638"/>
            <a:ext cx="7920037" cy="1143000"/>
          </a:xfrm>
        </p:spPr>
        <p:txBody>
          <a:bodyPr/>
          <a:lstStyle/>
          <a:p>
            <a:pPr eaLnBrk="1" hangingPunct="1"/>
            <a:r>
              <a:rPr lang="en-US" sz="4800" dirty="0" smtClean="0">
                <a:latin typeface="Calibri" panose="020F0502020204030204" pitchFamily="34" charset="0"/>
              </a:rPr>
              <a:t>Giving in Canada</a:t>
            </a:r>
          </a:p>
        </p:txBody>
      </p:sp>
      <p:graphicFrame>
        <p:nvGraphicFramePr>
          <p:cNvPr id="8" name="Chart 7"/>
          <p:cNvGraphicFramePr>
            <a:graphicFrameLocks noGrp="1"/>
          </p:cNvGraphicFramePr>
          <p:nvPr>
            <p:extLst>
              <p:ext uri="{D42A27DB-BD31-4B8C-83A1-F6EECF244321}">
                <p14:modId xmlns:p14="http://schemas.microsoft.com/office/powerpoint/2010/main" val="3271887076"/>
              </p:ext>
            </p:extLst>
          </p:nvPr>
        </p:nvGraphicFramePr>
        <p:xfrm>
          <a:off x="381000" y="1066800"/>
          <a:ext cx="8258944"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a:spLocks noChangeArrowheads="1"/>
          </p:cNvSpPr>
          <p:nvPr/>
        </p:nvSpPr>
        <p:spPr bwMode="auto">
          <a:xfrm>
            <a:off x="7843628" y="1735930"/>
            <a:ext cx="989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4990"/>
                </a:solidFill>
                <a:latin typeface="Arial" pitchFamily="34" charset="0"/>
              </a:defRPr>
            </a:lvl1pPr>
            <a:lvl2pPr marL="742950" indent="-285750" eaLnBrk="0" hangingPunct="0">
              <a:spcBef>
                <a:spcPct val="20000"/>
              </a:spcBef>
              <a:buChar char="–"/>
              <a:defRPr sz="2800">
                <a:solidFill>
                  <a:srgbClr val="004990"/>
                </a:solidFill>
                <a:latin typeface="Arial" pitchFamily="34" charset="0"/>
              </a:defRPr>
            </a:lvl2pPr>
            <a:lvl3pPr marL="1143000" indent="-228600" eaLnBrk="0" hangingPunct="0">
              <a:spcBef>
                <a:spcPct val="20000"/>
              </a:spcBef>
              <a:buChar char="•"/>
              <a:defRPr sz="2400">
                <a:solidFill>
                  <a:srgbClr val="004990"/>
                </a:solidFill>
                <a:latin typeface="Arial" pitchFamily="34" charset="0"/>
              </a:defRPr>
            </a:lvl3pPr>
            <a:lvl4pPr marL="1600200" indent="-228600" eaLnBrk="0" hangingPunct="0">
              <a:spcBef>
                <a:spcPct val="20000"/>
              </a:spcBef>
              <a:buChar char="–"/>
              <a:defRPr sz="2000">
                <a:solidFill>
                  <a:srgbClr val="004990"/>
                </a:solidFill>
                <a:latin typeface="Arial" pitchFamily="34" charset="0"/>
              </a:defRPr>
            </a:lvl4pPr>
            <a:lvl5pPr marL="2057400" indent="-228600" eaLnBrk="0" hangingPunct="0">
              <a:spcBef>
                <a:spcPct val="20000"/>
              </a:spcBef>
              <a:buChar char="»"/>
              <a:defRPr sz="2000">
                <a:solidFill>
                  <a:srgbClr val="004990"/>
                </a:solidFill>
                <a:latin typeface="Arial" pitchFamily="34" charset="0"/>
              </a:defRPr>
            </a:lvl5pPr>
            <a:lvl6pPr marL="2514600" indent="-228600" eaLnBrk="0" fontAlgn="base" hangingPunct="0">
              <a:spcBef>
                <a:spcPct val="20000"/>
              </a:spcBef>
              <a:spcAft>
                <a:spcPct val="0"/>
              </a:spcAft>
              <a:buChar char="»"/>
              <a:defRPr sz="2000">
                <a:solidFill>
                  <a:srgbClr val="004990"/>
                </a:solidFill>
                <a:latin typeface="Arial" pitchFamily="34" charset="0"/>
              </a:defRPr>
            </a:lvl6pPr>
            <a:lvl7pPr marL="2971800" indent="-228600" eaLnBrk="0" fontAlgn="base" hangingPunct="0">
              <a:spcBef>
                <a:spcPct val="20000"/>
              </a:spcBef>
              <a:spcAft>
                <a:spcPct val="0"/>
              </a:spcAft>
              <a:buChar char="»"/>
              <a:defRPr sz="2000">
                <a:solidFill>
                  <a:srgbClr val="004990"/>
                </a:solidFill>
                <a:latin typeface="Arial" pitchFamily="34" charset="0"/>
              </a:defRPr>
            </a:lvl7pPr>
            <a:lvl8pPr marL="3429000" indent="-228600" eaLnBrk="0" fontAlgn="base" hangingPunct="0">
              <a:spcBef>
                <a:spcPct val="20000"/>
              </a:spcBef>
              <a:spcAft>
                <a:spcPct val="0"/>
              </a:spcAft>
              <a:buChar char="»"/>
              <a:defRPr sz="2000">
                <a:solidFill>
                  <a:srgbClr val="004990"/>
                </a:solidFill>
                <a:latin typeface="Arial" pitchFamily="34" charset="0"/>
              </a:defRPr>
            </a:lvl8pPr>
            <a:lvl9pPr marL="3886200" indent="-228600" eaLnBrk="0" fontAlgn="base" hangingPunct="0">
              <a:spcBef>
                <a:spcPct val="20000"/>
              </a:spcBef>
              <a:spcAft>
                <a:spcPct val="0"/>
              </a:spcAft>
              <a:buChar char="»"/>
              <a:defRPr sz="2000">
                <a:solidFill>
                  <a:srgbClr val="004990"/>
                </a:solidFill>
                <a:latin typeface="Arial" pitchFamily="34" charset="0"/>
              </a:defRPr>
            </a:lvl9pPr>
          </a:lstStyle>
          <a:p>
            <a:pPr eaLnBrk="1" fontAlgn="base" hangingPunct="1">
              <a:spcBef>
                <a:spcPct val="0"/>
              </a:spcBef>
              <a:spcAft>
                <a:spcPct val="0"/>
              </a:spcAft>
              <a:buFontTx/>
              <a:buNone/>
            </a:pPr>
            <a:r>
              <a:rPr lang="en-CA" altLang="en-US" sz="2400" b="1" i="1" dirty="0" smtClean="0">
                <a:solidFill>
                  <a:srgbClr val="FF0000"/>
                </a:solidFill>
              </a:rPr>
              <a:t>-1.9%</a:t>
            </a:r>
            <a:endParaRPr lang="en-CA" altLang="en-US" sz="2400" b="1" i="1" dirty="0">
              <a:solidFill>
                <a:srgbClr val="FF0000"/>
              </a:solidFill>
            </a:endParaRPr>
          </a:p>
        </p:txBody>
      </p:sp>
    </p:spTree>
    <p:extLst>
      <p:ext uri="{BB962C8B-B14F-4D97-AF65-F5344CB8AC3E}">
        <p14:creationId xmlns:p14="http://schemas.microsoft.com/office/powerpoint/2010/main" val="265829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extLst>
              <p:ext uri="{D42A27DB-BD31-4B8C-83A1-F6EECF244321}">
                <p14:modId xmlns:p14="http://schemas.microsoft.com/office/powerpoint/2010/main" val="2003818774"/>
              </p:ext>
            </p:extLst>
          </p:nvPr>
        </p:nvGraphicFramePr>
        <p:xfrm>
          <a:off x="152400" y="1295400"/>
          <a:ext cx="8786813" cy="5011737"/>
        </p:xfrm>
        <a:graphic>
          <a:graphicData uri="http://schemas.openxmlformats.org/drawingml/2006/chart">
            <c:chart xmlns:c="http://schemas.openxmlformats.org/drawingml/2006/chart" xmlns:r="http://schemas.openxmlformats.org/officeDocument/2006/relationships" r:id="rId3"/>
          </a:graphicData>
        </a:graphic>
      </p:graphicFrame>
      <p:sp>
        <p:nvSpPr>
          <p:cNvPr id="5122" name="Rectangle 2"/>
          <p:cNvSpPr>
            <a:spLocks noGrp="1" noChangeArrowheads="1"/>
          </p:cNvSpPr>
          <p:nvPr>
            <p:ph type="title" idx="4294967295"/>
          </p:nvPr>
        </p:nvSpPr>
        <p:spPr>
          <a:xfrm>
            <a:off x="1223963" y="274638"/>
            <a:ext cx="7920037" cy="1143000"/>
          </a:xfrm>
        </p:spPr>
        <p:txBody>
          <a:bodyPr/>
          <a:lstStyle/>
          <a:p>
            <a:pPr eaLnBrk="1" hangingPunct="1"/>
            <a:r>
              <a:rPr lang="en-US" sz="4800" dirty="0">
                <a:latin typeface="Calibri" panose="020F0502020204030204" pitchFamily="34" charset="0"/>
              </a:rPr>
              <a:t>Giving in Canada</a:t>
            </a:r>
            <a:endParaRPr lang="en-US" sz="4800" dirty="0" smtClean="0"/>
          </a:p>
        </p:txBody>
      </p:sp>
    </p:spTree>
    <p:extLst>
      <p:ext uri="{BB962C8B-B14F-4D97-AF65-F5344CB8AC3E}">
        <p14:creationId xmlns:p14="http://schemas.microsoft.com/office/powerpoint/2010/main" val="85675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5122" grpId="0"/>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FP Toronto 2010 - Taking Fundraising to Next Level -Draft- 11OCT10">
  <a:themeElements>
    <a:clrScheme name="AFP Toronto 2010 - Taking Fundraising to Next Level -Draft- 11OCT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P Toronto 2010 - Taking Fundraising to Next Level -Draft- 11OCT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lnDef>
  </a:objectDefaults>
  <a:extraClrSchemeLst>
    <a:extraClrScheme>
      <a:clrScheme name="AFP Toronto 2010 - Taking Fundraising to Next Level -Draft- 11OCT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P Toronto 2010 - Taking Fundraising to Next Level -Draft- 11OCT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P Toronto 2010 - Taking Fundraising to Next Level -Draft- 11OCT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P Toronto 2010 - Taking Fundraising to Next Level -Draft- 11OCT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P Toronto 2010 - Taking Fundraising to Next Level -Draft- 11OCT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P Toronto 2010 - Taking Fundraising to Next Level -Draft- 11OCT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P Toronto 2010 - Taking Fundraising to Next Level -Draft- 11OCT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P Toronto 2010 - Taking Fundraising to Next Level -Draft- 11OCT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P Toronto 2010 - Taking Fundraising to Next Level -Draft- 11OCT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P Toronto 2010 - Taking Fundraising to Next Level -Draft- 11OCT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P Toronto 2010 - Taking Fundraising to Next Level -Draft- 11OCT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P Toronto 2010 - Taking Fundraising to Next Level -Draft- 11OCT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0" b="1" i="1"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2699</TotalTime>
  <Words>1738</Words>
  <Application>Microsoft Office PowerPoint</Application>
  <PresentationFormat>On-screen Show (4:3)</PresentationFormat>
  <Paragraphs>275</Paragraphs>
  <Slides>21</Slides>
  <Notes>18</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28" baseType="lpstr">
      <vt:lpstr>1_Custom Design</vt:lpstr>
      <vt:lpstr>3_Default Design</vt:lpstr>
      <vt:lpstr>2_Custom Design</vt:lpstr>
      <vt:lpstr>AFP Toronto 2010 - Taking Fundraising to Next Level -Draft- 11OCT10</vt:lpstr>
      <vt:lpstr>Custom Design</vt:lpstr>
      <vt:lpstr>3_Custom Design</vt:lpstr>
      <vt:lpstr>Microsoft Excel Chart</vt:lpstr>
      <vt:lpstr>Philanthropic Trends Presentation to VON Canada June 21, 2014</vt:lpstr>
      <vt:lpstr>Where are the Donors?</vt:lpstr>
      <vt:lpstr>But… Where are the Dollars? </vt:lpstr>
      <vt:lpstr>PowerPoint Presentation</vt:lpstr>
      <vt:lpstr>…Diversifying…</vt:lpstr>
      <vt:lpstr>…and Aging</vt:lpstr>
      <vt:lpstr>PowerPoint Presentation</vt:lpstr>
      <vt:lpstr>Giving in Canada</vt:lpstr>
      <vt:lpstr>Giving in Canada</vt:lpstr>
      <vt:lpstr>Giving in Canada</vt:lpstr>
      <vt:lpstr>PowerPoint Presentation</vt:lpstr>
      <vt:lpstr>What Motivates Donors?</vt:lpstr>
      <vt:lpstr>They want you to…</vt:lpstr>
      <vt:lpstr>They want you to…</vt:lpstr>
      <vt:lpstr>They want you to…</vt:lpstr>
      <vt:lpstr>Your Loyal Donors…</vt:lpstr>
      <vt:lpstr>The Donor Experience</vt:lpstr>
      <vt:lpstr>‘Nice to Have’ No Longer</vt:lpstr>
      <vt:lpstr>PRGPs becoming a must</vt:lpstr>
      <vt:lpstr>Culture of Philanthropy</vt:lpstr>
      <vt:lpstr>Considerations for national charities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Osler Health System Foundation Staff Training August 16th, 2012</dc:title>
  <dc:creator>Juniper Locilento</dc:creator>
  <cp:lastModifiedBy>Jennifer Charbonneau</cp:lastModifiedBy>
  <cp:revision>206</cp:revision>
  <cp:lastPrinted>2014-05-05T14:09:54Z</cp:lastPrinted>
  <dcterms:created xsi:type="dcterms:W3CDTF">2012-07-27T20:32:36Z</dcterms:created>
  <dcterms:modified xsi:type="dcterms:W3CDTF">2014-06-13T17:20:18Z</dcterms:modified>
</cp:coreProperties>
</file>